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355" r:id="rId3"/>
    <p:sldId id="307" r:id="rId4"/>
    <p:sldId id="321" r:id="rId5"/>
    <p:sldId id="344" r:id="rId6"/>
    <p:sldId id="268" r:id="rId7"/>
    <p:sldId id="267" r:id="rId8"/>
    <p:sldId id="271" r:id="rId9"/>
    <p:sldId id="270" r:id="rId10"/>
    <p:sldId id="269" r:id="rId11"/>
    <p:sldId id="341" r:id="rId12"/>
    <p:sldId id="347" r:id="rId13"/>
    <p:sldId id="327" r:id="rId14"/>
    <p:sldId id="333" r:id="rId15"/>
    <p:sldId id="301" r:id="rId16"/>
    <p:sldId id="354" r:id="rId17"/>
    <p:sldId id="302" r:id="rId18"/>
    <p:sldId id="304" r:id="rId19"/>
    <p:sldId id="303" r:id="rId20"/>
    <p:sldId id="316"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6600"/>
    <a:srgbClr val="008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8"/>
    <p:restoredTop sz="86378"/>
  </p:normalViewPr>
  <p:slideViewPr>
    <p:cSldViewPr>
      <p:cViewPr varScale="1">
        <p:scale>
          <a:sx n="63" d="100"/>
          <a:sy n="63" d="100"/>
        </p:scale>
        <p:origin x="-1536"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83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159" y="0"/>
            <a:ext cx="3038604" cy="465341"/>
          </a:xfrm>
          <a:prstGeom prst="rect">
            <a:avLst/>
          </a:prstGeom>
        </p:spPr>
        <p:txBody>
          <a:bodyPr vert="horz" lIns="91440" tIns="45720" rIns="91440" bIns="45720" rtlCol="0"/>
          <a:lstStyle>
            <a:lvl1pPr algn="r">
              <a:defRPr sz="1200"/>
            </a:lvl1pPr>
          </a:lstStyle>
          <a:p>
            <a:fld id="{79A24243-EB76-4D46-A707-3DE3E5EB7E8F}" type="datetimeFigureOut">
              <a:rPr lang="en-US" smtClean="0"/>
              <a:pPr/>
              <a:t>7/4/2017</a:t>
            </a:fld>
            <a:endParaRPr lang="en-US"/>
          </a:p>
        </p:txBody>
      </p:sp>
      <p:sp>
        <p:nvSpPr>
          <p:cNvPr id="4" name="Footer Placeholder 3"/>
          <p:cNvSpPr>
            <a:spLocks noGrp="1"/>
          </p:cNvSpPr>
          <p:nvPr>
            <p:ph type="ftr" sz="quarter" idx="2"/>
          </p:nvPr>
        </p:nvSpPr>
        <p:spPr>
          <a:xfrm>
            <a:off x="0" y="8829573"/>
            <a:ext cx="3038604" cy="46534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159" y="8829573"/>
            <a:ext cx="3038604" cy="465340"/>
          </a:xfrm>
          <a:prstGeom prst="rect">
            <a:avLst/>
          </a:prstGeom>
        </p:spPr>
        <p:txBody>
          <a:bodyPr vert="horz" lIns="91440" tIns="45720" rIns="91440" bIns="45720" rtlCol="0" anchor="b"/>
          <a:lstStyle>
            <a:lvl1pPr algn="r">
              <a:defRPr sz="1200"/>
            </a:lvl1pPr>
          </a:lstStyle>
          <a:p>
            <a:fld id="{446962B9-C66D-49E7-967D-C91A94A60810}" type="slidenum">
              <a:rPr lang="en-US" smtClean="0"/>
              <a:pPr/>
              <a:t>‹#›</a:t>
            </a:fld>
            <a:endParaRPr lang="en-US"/>
          </a:p>
        </p:txBody>
      </p:sp>
    </p:spTree>
    <p:extLst>
      <p:ext uri="{BB962C8B-B14F-4D97-AF65-F5344CB8AC3E}">
        <p14:creationId xmlns="" xmlns:p14="http://schemas.microsoft.com/office/powerpoint/2010/main" val="32338281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2EA448E6-26A7-4054-A83B-A6E892E2C6CB}" type="datetimeFigureOut">
              <a:rPr lang="en-ZA" smtClean="0"/>
              <a:pPr/>
              <a:t>2017/07/04</a:t>
            </a:fld>
            <a:endParaRPr lang="en-ZA"/>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829966"/>
            <a:ext cx="3037840" cy="46482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1440" tIns="45720" rIns="91440" bIns="45720" rtlCol="0" anchor="b"/>
          <a:lstStyle>
            <a:lvl1pPr algn="r">
              <a:defRPr sz="1200"/>
            </a:lvl1pPr>
          </a:lstStyle>
          <a:p>
            <a:fld id="{C7FC06C7-2251-4A52-ACAD-1CEE57ABDD21}" type="slidenum">
              <a:rPr lang="en-ZA" smtClean="0"/>
              <a:pPr/>
              <a:t>‹#›</a:t>
            </a:fld>
            <a:endParaRPr lang="en-ZA"/>
          </a:p>
        </p:txBody>
      </p:sp>
    </p:spTree>
    <p:extLst>
      <p:ext uri="{BB962C8B-B14F-4D97-AF65-F5344CB8AC3E}">
        <p14:creationId xmlns="" xmlns:p14="http://schemas.microsoft.com/office/powerpoint/2010/main" val="739606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19E2B112-3F4A-4216-A5ED-A115F46511B2}" type="datetime1">
              <a:rPr lang="en-ZA" smtClean="0"/>
              <a:pPr/>
              <a:t>2017/07/04</a:t>
            </a:fld>
            <a:endParaRPr lang="en-ZA"/>
          </a:p>
        </p:txBody>
      </p:sp>
      <p:sp>
        <p:nvSpPr>
          <p:cNvPr id="5" name="Footer Placeholder 4"/>
          <p:cNvSpPr>
            <a:spLocks noGrp="1"/>
          </p:cNvSpPr>
          <p:nvPr>
            <p:ph type="ftr" sz="quarter" idx="11"/>
          </p:nvPr>
        </p:nvSpPr>
        <p:spPr/>
        <p:txBody>
          <a:bodyPr/>
          <a:lstStyle/>
          <a:p>
            <a:r>
              <a:rPr lang="en-ZA"/>
              <a:t>CONFIDENTIAL</a:t>
            </a:r>
          </a:p>
        </p:txBody>
      </p:sp>
      <p:sp>
        <p:nvSpPr>
          <p:cNvPr id="6" name="Slide Number Placeholder 5"/>
          <p:cNvSpPr>
            <a:spLocks noGrp="1"/>
          </p:cNvSpPr>
          <p:nvPr>
            <p:ph type="sldNum" sz="quarter" idx="12"/>
          </p:nvPr>
        </p:nvSpPr>
        <p:spPr/>
        <p:txBody>
          <a:bodyPr/>
          <a:lstStyle/>
          <a:p>
            <a:fld id="{C16EC4D7-04A5-448E-8E5E-46AE1950DA35}" type="slidenum">
              <a:rPr lang="en-ZA" smtClean="0"/>
              <a:pPr/>
              <a:t>‹#›</a:t>
            </a:fld>
            <a:endParaRPr lang="en-ZA"/>
          </a:p>
        </p:txBody>
      </p:sp>
    </p:spTree>
    <p:extLst>
      <p:ext uri="{BB962C8B-B14F-4D97-AF65-F5344CB8AC3E}">
        <p14:creationId xmlns="" xmlns:p14="http://schemas.microsoft.com/office/powerpoint/2010/main" val="1469990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6908101C-006E-49AA-8DB8-8B8ACA15346E}" type="datetime1">
              <a:rPr lang="en-ZA" smtClean="0"/>
              <a:pPr/>
              <a:t>2017/07/04</a:t>
            </a:fld>
            <a:endParaRPr lang="en-ZA"/>
          </a:p>
        </p:txBody>
      </p:sp>
      <p:sp>
        <p:nvSpPr>
          <p:cNvPr id="5" name="Footer Placeholder 4"/>
          <p:cNvSpPr>
            <a:spLocks noGrp="1"/>
          </p:cNvSpPr>
          <p:nvPr>
            <p:ph type="ftr" sz="quarter" idx="11"/>
          </p:nvPr>
        </p:nvSpPr>
        <p:spPr/>
        <p:txBody>
          <a:bodyPr/>
          <a:lstStyle/>
          <a:p>
            <a:r>
              <a:rPr lang="en-ZA"/>
              <a:t>CONFIDENTIAL</a:t>
            </a:r>
          </a:p>
        </p:txBody>
      </p:sp>
      <p:sp>
        <p:nvSpPr>
          <p:cNvPr id="6" name="Slide Number Placeholder 5"/>
          <p:cNvSpPr>
            <a:spLocks noGrp="1"/>
          </p:cNvSpPr>
          <p:nvPr>
            <p:ph type="sldNum" sz="quarter" idx="12"/>
          </p:nvPr>
        </p:nvSpPr>
        <p:spPr/>
        <p:txBody>
          <a:bodyPr/>
          <a:lstStyle/>
          <a:p>
            <a:fld id="{C16EC4D7-04A5-448E-8E5E-46AE1950DA35}" type="slidenum">
              <a:rPr lang="en-ZA" smtClean="0"/>
              <a:pPr/>
              <a:t>‹#›</a:t>
            </a:fld>
            <a:endParaRPr lang="en-ZA"/>
          </a:p>
        </p:txBody>
      </p:sp>
    </p:spTree>
    <p:extLst>
      <p:ext uri="{BB962C8B-B14F-4D97-AF65-F5344CB8AC3E}">
        <p14:creationId xmlns="" xmlns:p14="http://schemas.microsoft.com/office/powerpoint/2010/main" val="66130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7FA58B73-69AC-427A-9A9E-C00CD3F2C5AA}" type="datetime1">
              <a:rPr lang="en-ZA" smtClean="0"/>
              <a:pPr/>
              <a:t>2017/07/04</a:t>
            </a:fld>
            <a:endParaRPr lang="en-ZA"/>
          </a:p>
        </p:txBody>
      </p:sp>
      <p:sp>
        <p:nvSpPr>
          <p:cNvPr id="5" name="Footer Placeholder 4"/>
          <p:cNvSpPr>
            <a:spLocks noGrp="1"/>
          </p:cNvSpPr>
          <p:nvPr>
            <p:ph type="ftr" sz="quarter" idx="11"/>
          </p:nvPr>
        </p:nvSpPr>
        <p:spPr/>
        <p:txBody>
          <a:bodyPr/>
          <a:lstStyle/>
          <a:p>
            <a:r>
              <a:rPr lang="en-ZA"/>
              <a:t>CONFIDENTIAL</a:t>
            </a:r>
          </a:p>
        </p:txBody>
      </p:sp>
      <p:sp>
        <p:nvSpPr>
          <p:cNvPr id="6" name="Slide Number Placeholder 5"/>
          <p:cNvSpPr>
            <a:spLocks noGrp="1"/>
          </p:cNvSpPr>
          <p:nvPr>
            <p:ph type="sldNum" sz="quarter" idx="12"/>
          </p:nvPr>
        </p:nvSpPr>
        <p:spPr/>
        <p:txBody>
          <a:bodyPr/>
          <a:lstStyle/>
          <a:p>
            <a:fld id="{C16EC4D7-04A5-448E-8E5E-46AE1950DA35}" type="slidenum">
              <a:rPr lang="en-ZA" smtClean="0"/>
              <a:pPr/>
              <a:t>‹#›</a:t>
            </a:fld>
            <a:endParaRPr lang="en-ZA"/>
          </a:p>
        </p:txBody>
      </p:sp>
    </p:spTree>
    <p:extLst>
      <p:ext uri="{BB962C8B-B14F-4D97-AF65-F5344CB8AC3E}">
        <p14:creationId xmlns="" xmlns:p14="http://schemas.microsoft.com/office/powerpoint/2010/main" val="3822663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3021A783-890F-4F23-B2D1-1C81DB21C9A6}" type="datetime1">
              <a:rPr lang="en-ZA" smtClean="0"/>
              <a:pPr/>
              <a:t>2017/07/04</a:t>
            </a:fld>
            <a:endParaRPr lang="en-ZA"/>
          </a:p>
        </p:txBody>
      </p:sp>
      <p:sp>
        <p:nvSpPr>
          <p:cNvPr id="5" name="Footer Placeholder 4"/>
          <p:cNvSpPr>
            <a:spLocks noGrp="1"/>
          </p:cNvSpPr>
          <p:nvPr>
            <p:ph type="ftr" sz="quarter" idx="11"/>
          </p:nvPr>
        </p:nvSpPr>
        <p:spPr/>
        <p:txBody>
          <a:bodyPr/>
          <a:lstStyle/>
          <a:p>
            <a:r>
              <a:rPr lang="en-ZA"/>
              <a:t>CONFIDENTIAL</a:t>
            </a:r>
          </a:p>
        </p:txBody>
      </p:sp>
      <p:sp>
        <p:nvSpPr>
          <p:cNvPr id="6" name="Slide Number Placeholder 5"/>
          <p:cNvSpPr>
            <a:spLocks noGrp="1"/>
          </p:cNvSpPr>
          <p:nvPr>
            <p:ph type="sldNum" sz="quarter" idx="12"/>
          </p:nvPr>
        </p:nvSpPr>
        <p:spPr/>
        <p:txBody>
          <a:bodyPr/>
          <a:lstStyle/>
          <a:p>
            <a:fld id="{C16EC4D7-04A5-448E-8E5E-46AE1950DA35}" type="slidenum">
              <a:rPr lang="en-ZA" smtClean="0"/>
              <a:pPr/>
              <a:t>‹#›</a:t>
            </a:fld>
            <a:endParaRPr lang="en-ZA"/>
          </a:p>
        </p:txBody>
      </p:sp>
    </p:spTree>
    <p:extLst>
      <p:ext uri="{BB962C8B-B14F-4D97-AF65-F5344CB8AC3E}">
        <p14:creationId xmlns="" xmlns:p14="http://schemas.microsoft.com/office/powerpoint/2010/main" val="57985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A77435-F9F2-4429-959D-41035E9BD274}" type="datetime1">
              <a:rPr lang="en-ZA" smtClean="0"/>
              <a:pPr/>
              <a:t>2017/07/04</a:t>
            </a:fld>
            <a:endParaRPr lang="en-ZA"/>
          </a:p>
        </p:txBody>
      </p:sp>
      <p:sp>
        <p:nvSpPr>
          <p:cNvPr id="5" name="Footer Placeholder 4"/>
          <p:cNvSpPr>
            <a:spLocks noGrp="1"/>
          </p:cNvSpPr>
          <p:nvPr>
            <p:ph type="ftr" sz="quarter" idx="11"/>
          </p:nvPr>
        </p:nvSpPr>
        <p:spPr/>
        <p:txBody>
          <a:bodyPr/>
          <a:lstStyle/>
          <a:p>
            <a:r>
              <a:rPr lang="en-ZA"/>
              <a:t>CONFIDENTIAL</a:t>
            </a:r>
          </a:p>
        </p:txBody>
      </p:sp>
      <p:sp>
        <p:nvSpPr>
          <p:cNvPr id="6" name="Slide Number Placeholder 5"/>
          <p:cNvSpPr>
            <a:spLocks noGrp="1"/>
          </p:cNvSpPr>
          <p:nvPr>
            <p:ph type="sldNum" sz="quarter" idx="12"/>
          </p:nvPr>
        </p:nvSpPr>
        <p:spPr/>
        <p:txBody>
          <a:bodyPr/>
          <a:lstStyle/>
          <a:p>
            <a:fld id="{C16EC4D7-04A5-448E-8E5E-46AE1950DA35}" type="slidenum">
              <a:rPr lang="en-ZA" smtClean="0"/>
              <a:pPr/>
              <a:t>‹#›</a:t>
            </a:fld>
            <a:endParaRPr lang="en-ZA"/>
          </a:p>
        </p:txBody>
      </p:sp>
    </p:spTree>
    <p:extLst>
      <p:ext uri="{BB962C8B-B14F-4D97-AF65-F5344CB8AC3E}">
        <p14:creationId xmlns="" xmlns:p14="http://schemas.microsoft.com/office/powerpoint/2010/main" val="2027922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4ADFA212-F955-454C-839A-8E03182A593B}" type="datetime1">
              <a:rPr lang="en-ZA" smtClean="0"/>
              <a:pPr/>
              <a:t>2017/07/04</a:t>
            </a:fld>
            <a:endParaRPr lang="en-ZA"/>
          </a:p>
        </p:txBody>
      </p:sp>
      <p:sp>
        <p:nvSpPr>
          <p:cNvPr id="6" name="Footer Placeholder 5"/>
          <p:cNvSpPr>
            <a:spLocks noGrp="1"/>
          </p:cNvSpPr>
          <p:nvPr>
            <p:ph type="ftr" sz="quarter" idx="11"/>
          </p:nvPr>
        </p:nvSpPr>
        <p:spPr/>
        <p:txBody>
          <a:bodyPr/>
          <a:lstStyle/>
          <a:p>
            <a:r>
              <a:rPr lang="en-ZA"/>
              <a:t>CONFIDENTIAL</a:t>
            </a:r>
          </a:p>
        </p:txBody>
      </p:sp>
      <p:sp>
        <p:nvSpPr>
          <p:cNvPr id="7" name="Slide Number Placeholder 6"/>
          <p:cNvSpPr>
            <a:spLocks noGrp="1"/>
          </p:cNvSpPr>
          <p:nvPr>
            <p:ph type="sldNum" sz="quarter" idx="12"/>
          </p:nvPr>
        </p:nvSpPr>
        <p:spPr/>
        <p:txBody>
          <a:bodyPr/>
          <a:lstStyle/>
          <a:p>
            <a:fld id="{C16EC4D7-04A5-448E-8E5E-46AE1950DA35}" type="slidenum">
              <a:rPr lang="en-ZA" smtClean="0"/>
              <a:pPr/>
              <a:t>‹#›</a:t>
            </a:fld>
            <a:endParaRPr lang="en-ZA"/>
          </a:p>
        </p:txBody>
      </p:sp>
    </p:spTree>
    <p:extLst>
      <p:ext uri="{BB962C8B-B14F-4D97-AF65-F5344CB8AC3E}">
        <p14:creationId xmlns="" xmlns:p14="http://schemas.microsoft.com/office/powerpoint/2010/main" val="17363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D6092870-D55D-4283-90DA-4339B6F3C9DE}" type="datetime1">
              <a:rPr lang="en-ZA" smtClean="0"/>
              <a:pPr/>
              <a:t>2017/07/04</a:t>
            </a:fld>
            <a:endParaRPr lang="en-ZA"/>
          </a:p>
        </p:txBody>
      </p:sp>
      <p:sp>
        <p:nvSpPr>
          <p:cNvPr id="8" name="Footer Placeholder 7"/>
          <p:cNvSpPr>
            <a:spLocks noGrp="1"/>
          </p:cNvSpPr>
          <p:nvPr>
            <p:ph type="ftr" sz="quarter" idx="11"/>
          </p:nvPr>
        </p:nvSpPr>
        <p:spPr/>
        <p:txBody>
          <a:bodyPr/>
          <a:lstStyle/>
          <a:p>
            <a:r>
              <a:rPr lang="en-ZA"/>
              <a:t>CONFIDENTIAL</a:t>
            </a:r>
          </a:p>
        </p:txBody>
      </p:sp>
      <p:sp>
        <p:nvSpPr>
          <p:cNvPr id="9" name="Slide Number Placeholder 8"/>
          <p:cNvSpPr>
            <a:spLocks noGrp="1"/>
          </p:cNvSpPr>
          <p:nvPr>
            <p:ph type="sldNum" sz="quarter" idx="12"/>
          </p:nvPr>
        </p:nvSpPr>
        <p:spPr/>
        <p:txBody>
          <a:bodyPr/>
          <a:lstStyle/>
          <a:p>
            <a:fld id="{C16EC4D7-04A5-448E-8E5E-46AE1950DA35}" type="slidenum">
              <a:rPr lang="en-ZA" smtClean="0"/>
              <a:pPr/>
              <a:t>‹#›</a:t>
            </a:fld>
            <a:endParaRPr lang="en-ZA"/>
          </a:p>
        </p:txBody>
      </p:sp>
    </p:spTree>
    <p:extLst>
      <p:ext uri="{BB962C8B-B14F-4D97-AF65-F5344CB8AC3E}">
        <p14:creationId xmlns="" xmlns:p14="http://schemas.microsoft.com/office/powerpoint/2010/main" val="1842368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A634CAB6-242A-451C-8146-91CE03E23069}" type="datetime1">
              <a:rPr lang="en-ZA" smtClean="0"/>
              <a:pPr/>
              <a:t>2017/07/04</a:t>
            </a:fld>
            <a:endParaRPr lang="en-ZA"/>
          </a:p>
        </p:txBody>
      </p:sp>
      <p:sp>
        <p:nvSpPr>
          <p:cNvPr id="4" name="Footer Placeholder 3"/>
          <p:cNvSpPr>
            <a:spLocks noGrp="1"/>
          </p:cNvSpPr>
          <p:nvPr>
            <p:ph type="ftr" sz="quarter" idx="11"/>
          </p:nvPr>
        </p:nvSpPr>
        <p:spPr/>
        <p:txBody>
          <a:bodyPr/>
          <a:lstStyle/>
          <a:p>
            <a:r>
              <a:rPr lang="en-ZA"/>
              <a:t>CONFIDENTIAL</a:t>
            </a:r>
          </a:p>
        </p:txBody>
      </p:sp>
      <p:sp>
        <p:nvSpPr>
          <p:cNvPr id="5" name="Slide Number Placeholder 4"/>
          <p:cNvSpPr>
            <a:spLocks noGrp="1"/>
          </p:cNvSpPr>
          <p:nvPr>
            <p:ph type="sldNum" sz="quarter" idx="12"/>
          </p:nvPr>
        </p:nvSpPr>
        <p:spPr/>
        <p:txBody>
          <a:bodyPr/>
          <a:lstStyle/>
          <a:p>
            <a:fld id="{C16EC4D7-04A5-448E-8E5E-46AE1950DA35}" type="slidenum">
              <a:rPr lang="en-ZA" smtClean="0"/>
              <a:pPr/>
              <a:t>‹#›</a:t>
            </a:fld>
            <a:endParaRPr lang="en-ZA"/>
          </a:p>
        </p:txBody>
      </p:sp>
    </p:spTree>
    <p:extLst>
      <p:ext uri="{BB962C8B-B14F-4D97-AF65-F5344CB8AC3E}">
        <p14:creationId xmlns="" xmlns:p14="http://schemas.microsoft.com/office/powerpoint/2010/main" val="3994664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2347C4-2CE5-460D-BA72-1503FEAB53C0}" type="datetime1">
              <a:rPr lang="en-ZA" smtClean="0"/>
              <a:pPr/>
              <a:t>2017/07/04</a:t>
            </a:fld>
            <a:endParaRPr lang="en-ZA"/>
          </a:p>
        </p:txBody>
      </p:sp>
      <p:sp>
        <p:nvSpPr>
          <p:cNvPr id="3" name="Footer Placeholder 2"/>
          <p:cNvSpPr>
            <a:spLocks noGrp="1"/>
          </p:cNvSpPr>
          <p:nvPr>
            <p:ph type="ftr" sz="quarter" idx="11"/>
          </p:nvPr>
        </p:nvSpPr>
        <p:spPr/>
        <p:txBody>
          <a:bodyPr/>
          <a:lstStyle/>
          <a:p>
            <a:r>
              <a:rPr lang="en-ZA"/>
              <a:t>CONFIDENTIAL</a:t>
            </a:r>
          </a:p>
        </p:txBody>
      </p:sp>
      <p:sp>
        <p:nvSpPr>
          <p:cNvPr id="4" name="Slide Number Placeholder 3"/>
          <p:cNvSpPr>
            <a:spLocks noGrp="1"/>
          </p:cNvSpPr>
          <p:nvPr>
            <p:ph type="sldNum" sz="quarter" idx="12"/>
          </p:nvPr>
        </p:nvSpPr>
        <p:spPr/>
        <p:txBody>
          <a:bodyPr/>
          <a:lstStyle/>
          <a:p>
            <a:fld id="{C16EC4D7-04A5-448E-8E5E-46AE1950DA35}" type="slidenum">
              <a:rPr lang="en-ZA" smtClean="0"/>
              <a:pPr/>
              <a:t>‹#›</a:t>
            </a:fld>
            <a:endParaRPr lang="en-ZA"/>
          </a:p>
        </p:txBody>
      </p:sp>
    </p:spTree>
    <p:extLst>
      <p:ext uri="{BB962C8B-B14F-4D97-AF65-F5344CB8AC3E}">
        <p14:creationId xmlns="" xmlns:p14="http://schemas.microsoft.com/office/powerpoint/2010/main" val="384872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104BDA-B96D-46A6-85FF-B72B8DB0AFCE}" type="datetime1">
              <a:rPr lang="en-ZA" smtClean="0"/>
              <a:pPr/>
              <a:t>2017/07/04</a:t>
            </a:fld>
            <a:endParaRPr lang="en-ZA"/>
          </a:p>
        </p:txBody>
      </p:sp>
      <p:sp>
        <p:nvSpPr>
          <p:cNvPr id="6" name="Footer Placeholder 5"/>
          <p:cNvSpPr>
            <a:spLocks noGrp="1"/>
          </p:cNvSpPr>
          <p:nvPr>
            <p:ph type="ftr" sz="quarter" idx="11"/>
          </p:nvPr>
        </p:nvSpPr>
        <p:spPr/>
        <p:txBody>
          <a:bodyPr/>
          <a:lstStyle/>
          <a:p>
            <a:r>
              <a:rPr lang="en-ZA"/>
              <a:t>CONFIDENTIAL</a:t>
            </a:r>
          </a:p>
        </p:txBody>
      </p:sp>
      <p:sp>
        <p:nvSpPr>
          <p:cNvPr id="7" name="Slide Number Placeholder 6"/>
          <p:cNvSpPr>
            <a:spLocks noGrp="1"/>
          </p:cNvSpPr>
          <p:nvPr>
            <p:ph type="sldNum" sz="quarter" idx="12"/>
          </p:nvPr>
        </p:nvSpPr>
        <p:spPr/>
        <p:txBody>
          <a:bodyPr/>
          <a:lstStyle/>
          <a:p>
            <a:fld id="{C16EC4D7-04A5-448E-8E5E-46AE1950DA35}" type="slidenum">
              <a:rPr lang="en-ZA" smtClean="0"/>
              <a:pPr/>
              <a:t>‹#›</a:t>
            </a:fld>
            <a:endParaRPr lang="en-ZA"/>
          </a:p>
        </p:txBody>
      </p:sp>
    </p:spTree>
    <p:extLst>
      <p:ext uri="{BB962C8B-B14F-4D97-AF65-F5344CB8AC3E}">
        <p14:creationId xmlns="" xmlns:p14="http://schemas.microsoft.com/office/powerpoint/2010/main" val="412198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1DDA30-31E1-4F29-BF76-72B6C8CDB144}" type="datetime1">
              <a:rPr lang="en-ZA" smtClean="0"/>
              <a:pPr/>
              <a:t>2017/07/04</a:t>
            </a:fld>
            <a:endParaRPr lang="en-ZA"/>
          </a:p>
        </p:txBody>
      </p:sp>
      <p:sp>
        <p:nvSpPr>
          <p:cNvPr id="6" name="Footer Placeholder 5"/>
          <p:cNvSpPr>
            <a:spLocks noGrp="1"/>
          </p:cNvSpPr>
          <p:nvPr>
            <p:ph type="ftr" sz="quarter" idx="11"/>
          </p:nvPr>
        </p:nvSpPr>
        <p:spPr/>
        <p:txBody>
          <a:bodyPr/>
          <a:lstStyle/>
          <a:p>
            <a:r>
              <a:rPr lang="en-ZA"/>
              <a:t>CONFIDENTIAL</a:t>
            </a:r>
          </a:p>
        </p:txBody>
      </p:sp>
      <p:sp>
        <p:nvSpPr>
          <p:cNvPr id="7" name="Slide Number Placeholder 6"/>
          <p:cNvSpPr>
            <a:spLocks noGrp="1"/>
          </p:cNvSpPr>
          <p:nvPr>
            <p:ph type="sldNum" sz="quarter" idx="12"/>
          </p:nvPr>
        </p:nvSpPr>
        <p:spPr/>
        <p:txBody>
          <a:bodyPr/>
          <a:lstStyle/>
          <a:p>
            <a:fld id="{C16EC4D7-04A5-448E-8E5E-46AE1950DA35}" type="slidenum">
              <a:rPr lang="en-ZA" smtClean="0"/>
              <a:pPr/>
              <a:t>‹#›</a:t>
            </a:fld>
            <a:endParaRPr lang="en-ZA"/>
          </a:p>
        </p:txBody>
      </p:sp>
    </p:spTree>
    <p:extLst>
      <p:ext uri="{BB962C8B-B14F-4D97-AF65-F5344CB8AC3E}">
        <p14:creationId xmlns="" xmlns:p14="http://schemas.microsoft.com/office/powerpoint/2010/main" val="4271225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D7321F-039E-49EA-B7F0-02F254BD6E2E}" type="datetime1">
              <a:rPr lang="en-ZA" smtClean="0"/>
              <a:pPr/>
              <a:t>2017/07/04</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ZA"/>
              <a:t>CONFIDENTIAL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6EC4D7-04A5-448E-8E5E-46AE1950DA35}" type="slidenum">
              <a:rPr lang="en-ZA" smtClean="0"/>
              <a:pPr/>
              <a:t>‹#›</a:t>
            </a:fld>
            <a:endParaRPr lang="en-ZA"/>
          </a:p>
        </p:txBody>
      </p:sp>
    </p:spTree>
    <p:extLst>
      <p:ext uri="{BB962C8B-B14F-4D97-AF65-F5344CB8AC3E}">
        <p14:creationId xmlns="" xmlns:p14="http://schemas.microsoft.com/office/powerpoint/2010/main" val="2430944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2071678"/>
            <a:ext cx="8678768" cy="2500330"/>
          </a:xfrm>
          <a:solidFill>
            <a:srgbClr val="006600"/>
          </a:solidFill>
        </p:spPr>
        <p:txBody>
          <a:bodyPr>
            <a:normAutofit/>
          </a:bodyPr>
          <a:lstStyle/>
          <a:p>
            <a:r>
              <a:rPr lang="en-ZA" sz="2200" b="1" dirty="0">
                <a:solidFill>
                  <a:schemeClr val="bg1"/>
                </a:solidFill>
              </a:rPr>
              <a:t>NATIONAL HEALTH INSURANCE FOR SOUTH AFRICA</a:t>
            </a:r>
            <a:r>
              <a:rPr lang="en-ZA" sz="3200" b="1" dirty="0">
                <a:solidFill>
                  <a:schemeClr val="bg1"/>
                </a:solidFill>
              </a:rPr>
              <a:t/>
            </a:r>
            <a:br>
              <a:rPr lang="en-ZA" sz="3200" b="1" dirty="0">
                <a:solidFill>
                  <a:schemeClr val="bg1"/>
                </a:solidFill>
              </a:rPr>
            </a:br>
            <a:r>
              <a:rPr lang="en-ZA" sz="1600" dirty="0">
                <a:solidFill>
                  <a:schemeClr val="bg1"/>
                </a:solidFill>
              </a:rPr>
              <a:t>Towards Universal Health Coverage</a:t>
            </a:r>
          </a:p>
        </p:txBody>
      </p:sp>
      <p:sp>
        <p:nvSpPr>
          <p:cNvPr id="4" name="Slide Number Placeholder 3"/>
          <p:cNvSpPr>
            <a:spLocks noGrp="1"/>
          </p:cNvSpPr>
          <p:nvPr>
            <p:ph type="sldNum" sz="quarter" idx="12"/>
          </p:nvPr>
        </p:nvSpPr>
        <p:spPr/>
        <p:txBody>
          <a:bodyPr/>
          <a:lstStyle/>
          <a:p>
            <a:fld id="{C16EC4D7-04A5-448E-8E5E-46AE1950DA35}" type="slidenum">
              <a:rPr lang="en-ZA" smtClean="0"/>
              <a:pPr/>
              <a:t>1</a:t>
            </a:fld>
            <a:endParaRPr lang="en-ZA"/>
          </a:p>
        </p:txBody>
      </p:sp>
      <p:pic>
        <p:nvPicPr>
          <p:cNvPr id="6" name="Picture 5" descr="C:\Users\MNkosi\Desktop\October 2013\new_health_logo.jpg"/>
          <p:cNvPicPr/>
          <p:nvPr/>
        </p:nvPicPr>
        <p:blipFill>
          <a:blip r:embed="rId2" cstate="print"/>
          <a:srcRect/>
          <a:stretch>
            <a:fillRect/>
          </a:stretch>
        </p:blipFill>
        <p:spPr bwMode="auto">
          <a:xfrm>
            <a:off x="2643174" y="404664"/>
            <a:ext cx="3786214" cy="1333500"/>
          </a:xfrm>
          <a:prstGeom prst="rect">
            <a:avLst/>
          </a:prstGeom>
          <a:noFill/>
          <a:ln w="9525">
            <a:noFill/>
            <a:miter lim="800000"/>
            <a:headEnd/>
            <a:tailEnd/>
          </a:ln>
        </p:spPr>
      </p:pic>
      <p:sp>
        <p:nvSpPr>
          <p:cNvPr id="7" name="Date Placeholder 6"/>
          <p:cNvSpPr>
            <a:spLocks noGrp="1"/>
          </p:cNvSpPr>
          <p:nvPr>
            <p:ph type="dt" sz="half" idx="10"/>
          </p:nvPr>
        </p:nvSpPr>
        <p:spPr/>
        <p:txBody>
          <a:bodyPr/>
          <a:lstStyle/>
          <a:p>
            <a:fld id="{443F5CD0-08D4-4E1C-AA97-FD9C366AFF7C}" type="datetime1">
              <a:rPr lang="en-ZA" smtClean="0"/>
              <a:pPr/>
              <a:t>2017/07/04</a:t>
            </a:fld>
            <a:endParaRPr lang="en-ZA"/>
          </a:p>
        </p:txBody>
      </p:sp>
      <p:sp>
        <p:nvSpPr>
          <p:cNvPr id="10" name="TextBox 9"/>
          <p:cNvSpPr txBox="1"/>
          <p:nvPr/>
        </p:nvSpPr>
        <p:spPr>
          <a:xfrm>
            <a:off x="3275856" y="5013176"/>
            <a:ext cx="1728192" cy="648072"/>
          </a:xfrm>
          <a:prstGeom prst="rect">
            <a:avLst/>
          </a:prstGeom>
          <a:noFill/>
        </p:spPr>
        <p:txBody>
          <a:bodyPr wrap="square" rtlCol="0">
            <a:spAutoFit/>
          </a:bodyPr>
          <a:lstStyle/>
          <a:p>
            <a:pPr algn="ctr"/>
            <a:r>
              <a:rPr lang="en-GB" dirty="0" smtClean="0"/>
              <a:t>5 May 2017</a:t>
            </a:r>
          </a:p>
          <a:p>
            <a:pPr algn="ctr"/>
            <a:r>
              <a:rPr lang="en-GB" dirty="0" smtClean="0"/>
              <a:t>Confidential</a:t>
            </a:r>
            <a:endParaRPr lang="en-GB" dirty="0"/>
          </a:p>
        </p:txBody>
      </p:sp>
    </p:spTree>
    <p:extLst>
      <p:ext uri="{BB962C8B-B14F-4D97-AF65-F5344CB8AC3E}">
        <p14:creationId xmlns="" xmlns:p14="http://schemas.microsoft.com/office/powerpoint/2010/main" val="2130541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6600"/>
          </a:solidFill>
        </p:spPr>
        <p:txBody>
          <a:bodyPr>
            <a:normAutofit/>
          </a:bodyPr>
          <a:lstStyle/>
          <a:p>
            <a:r>
              <a:rPr lang="en-ZA" sz="3600" b="1" dirty="0">
                <a:solidFill>
                  <a:schemeClr val="bg1"/>
                </a:solidFill>
              </a:rPr>
              <a:t>        COST COVERAGE</a:t>
            </a:r>
          </a:p>
        </p:txBody>
      </p:sp>
      <p:sp>
        <p:nvSpPr>
          <p:cNvPr id="9" name="Content Placeholder 8"/>
          <p:cNvSpPr>
            <a:spLocks noGrp="1"/>
          </p:cNvSpPr>
          <p:nvPr>
            <p:ph idx="1"/>
          </p:nvPr>
        </p:nvSpPr>
        <p:spPr/>
        <p:txBody>
          <a:bodyPr>
            <a:normAutofit/>
          </a:bodyPr>
          <a:lstStyle/>
          <a:p>
            <a:r>
              <a:rPr lang="en-US" sz="2000" dirty="0"/>
              <a:t>No payments at the point of healthcare delivery</a:t>
            </a:r>
          </a:p>
          <a:p>
            <a:r>
              <a:rPr lang="en-US" sz="2000" dirty="0"/>
              <a:t>Uniform Patient Fee Schedule will be abolished</a:t>
            </a:r>
          </a:p>
          <a:p>
            <a:pPr lvl="1"/>
            <a:r>
              <a:rPr lang="en-US" sz="2000" dirty="0"/>
              <a:t>Fees at public sector hospitals will be levied to</a:t>
            </a:r>
          </a:p>
          <a:p>
            <a:pPr lvl="2"/>
            <a:r>
              <a:rPr lang="en-US" sz="2000" dirty="0"/>
              <a:t>non-citizens, third-party payers such as medical schemes, </a:t>
            </a:r>
          </a:p>
          <a:p>
            <a:pPr lvl="2"/>
            <a:r>
              <a:rPr lang="en-US" sz="2000" dirty="0"/>
              <a:t> In the early phases Road Accident Fund and COIDA (prior to their consolidation into the NHI Fund</a:t>
            </a:r>
          </a:p>
          <a:p>
            <a:r>
              <a:rPr lang="en-US" sz="2000" dirty="0"/>
              <a:t>By-pass fees will be imposed for non-adherence to referral pathways</a:t>
            </a:r>
          </a:p>
          <a:p>
            <a:r>
              <a:rPr lang="en-US" sz="2000" dirty="0"/>
              <a:t>Excluded services (e.g. elective cosmetic surgery), will be paid for in full by the patient</a:t>
            </a:r>
          </a:p>
          <a:p>
            <a:endParaRPr lang="en-US" sz="2000" dirty="0"/>
          </a:p>
        </p:txBody>
      </p:sp>
      <p:sp>
        <p:nvSpPr>
          <p:cNvPr id="6" name="Date Placeholder 5"/>
          <p:cNvSpPr>
            <a:spLocks noGrp="1"/>
          </p:cNvSpPr>
          <p:nvPr>
            <p:ph type="dt" sz="half" idx="10"/>
          </p:nvPr>
        </p:nvSpPr>
        <p:spPr/>
        <p:txBody>
          <a:bodyPr/>
          <a:lstStyle/>
          <a:p>
            <a:fld id="{4C9B1458-1489-42C6-B2DD-1A7275FD0D47}" type="datetime1">
              <a:rPr lang="en-ZA" smtClean="0"/>
              <a:pPr/>
              <a:t>2017/07/04</a:t>
            </a:fld>
            <a:endParaRPr lang="en-ZA"/>
          </a:p>
        </p:txBody>
      </p:sp>
      <p:sp>
        <p:nvSpPr>
          <p:cNvPr id="4" name="Slide Number Placeholder 3"/>
          <p:cNvSpPr>
            <a:spLocks noGrp="1"/>
          </p:cNvSpPr>
          <p:nvPr>
            <p:ph type="sldNum" sz="quarter" idx="12"/>
          </p:nvPr>
        </p:nvSpPr>
        <p:spPr/>
        <p:txBody>
          <a:bodyPr/>
          <a:lstStyle/>
          <a:p>
            <a:fld id="{C16EC4D7-04A5-448E-8E5E-46AE1950DA35}" type="slidenum">
              <a:rPr lang="en-ZA" smtClean="0"/>
              <a:pPr/>
              <a:t>10</a:t>
            </a:fld>
            <a:endParaRPr lang="en-ZA"/>
          </a:p>
        </p:txBody>
      </p:sp>
      <p:pic>
        <p:nvPicPr>
          <p:cNvPr id="8" name="Picture 7" descr="C:\Users\MNkosi\Desktop\October 2013\new_health_logo.jpg"/>
          <p:cNvPicPr/>
          <p:nvPr/>
        </p:nvPicPr>
        <p:blipFill>
          <a:blip r:embed="rId2" cstate="print"/>
          <a:srcRect/>
          <a:stretch>
            <a:fillRect/>
          </a:stretch>
        </p:blipFill>
        <p:spPr bwMode="auto">
          <a:xfrm>
            <a:off x="0" y="214290"/>
            <a:ext cx="2285984" cy="1000132"/>
          </a:xfrm>
          <a:prstGeom prst="rect">
            <a:avLst/>
          </a:prstGeom>
          <a:solidFill>
            <a:srgbClr val="006600"/>
          </a:solidFill>
          <a:ln w="9525">
            <a:noFill/>
            <a:miter lim="800000"/>
            <a:headEnd/>
            <a:tailEnd/>
          </a:ln>
        </p:spPr>
      </p:pic>
    </p:spTree>
    <p:extLst>
      <p:ext uri="{BB962C8B-B14F-4D97-AF65-F5344CB8AC3E}">
        <p14:creationId xmlns="" xmlns:p14="http://schemas.microsoft.com/office/powerpoint/2010/main" val="3019504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4546" y="214290"/>
            <a:ext cx="6543692" cy="1011222"/>
          </a:xfrm>
          <a:solidFill>
            <a:srgbClr val="006600"/>
          </a:solidFill>
        </p:spPr>
        <p:txBody>
          <a:bodyPr vert="horz" lIns="91440" tIns="45720" rIns="91440" bIns="45720" rtlCol="0" anchor="ctr">
            <a:normAutofit/>
          </a:bodyPr>
          <a:lstStyle/>
          <a:p>
            <a:r>
              <a:rPr lang="en-ZA" sz="2800" b="1" dirty="0">
                <a:solidFill>
                  <a:schemeClr val="bg1"/>
                </a:solidFill>
              </a:rPr>
              <a:t>ORGANISATION OF THE HEALTH CARE SYSTEM AND SERVICES UNDER NHI</a:t>
            </a:r>
            <a:r>
              <a:rPr lang="en-ZA" sz="2800" b="1" dirty="0"/>
              <a:t>	</a:t>
            </a:r>
            <a:endParaRPr lang="en-US" sz="2800" b="1" dirty="0"/>
          </a:p>
        </p:txBody>
      </p:sp>
      <p:sp>
        <p:nvSpPr>
          <p:cNvPr id="3" name="Content Placeholder 2"/>
          <p:cNvSpPr>
            <a:spLocks noGrp="1"/>
          </p:cNvSpPr>
          <p:nvPr>
            <p:ph idx="1"/>
          </p:nvPr>
        </p:nvSpPr>
        <p:spPr>
          <a:xfrm>
            <a:off x="179512" y="1357298"/>
            <a:ext cx="8784976" cy="5059400"/>
          </a:xfrm>
        </p:spPr>
        <p:txBody>
          <a:bodyPr>
            <a:noAutofit/>
          </a:bodyPr>
          <a:lstStyle/>
          <a:p>
            <a:r>
              <a:rPr lang="en-ZA" sz="2000" b="1" dirty="0"/>
              <a:t>PHC Re-engineering</a:t>
            </a:r>
            <a:r>
              <a:rPr lang="en-ZA" sz="2000" dirty="0"/>
              <a:t>	</a:t>
            </a:r>
            <a:endParaRPr lang="en-US" sz="2000" dirty="0"/>
          </a:p>
          <a:p>
            <a:pPr lvl="1"/>
            <a:r>
              <a:rPr lang="en-ZA" sz="2000" dirty="0"/>
              <a:t>Expansion of Municipal WBPHCOTs</a:t>
            </a:r>
            <a:r>
              <a:rPr lang="en-US" sz="2000" dirty="0"/>
              <a:t> to each of 4,000  (plus) municipal wards </a:t>
            </a:r>
          </a:p>
          <a:p>
            <a:pPr lvl="1"/>
            <a:r>
              <a:rPr lang="en-ZA" sz="2000" dirty="0"/>
              <a:t>Expansion of  the ISHP and DCSTs</a:t>
            </a:r>
            <a:endParaRPr lang="en-US" sz="2000" dirty="0"/>
          </a:p>
          <a:p>
            <a:pPr lvl="1"/>
            <a:r>
              <a:rPr lang="en-ZA" sz="2000" dirty="0"/>
              <a:t>Expansion of contracting private health care providers</a:t>
            </a:r>
            <a:r>
              <a:rPr lang="en-US" sz="2000" dirty="0"/>
              <a:t> at non-specialist level</a:t>
            </a:r>
          </a:p>
          <a:p>
            <a:r>
              <a:rPr lang="en-ZA" sz="2000" b="1" dirty="0"/>
              <a:t>Strategies to enhance effectiveness of the health care system</a:t>
            </a:r>
            <a:endParaRPr lang="en-US" sz="2000" b="1" dirty="0"/>
          </a:p>
          <a:p>
            <a:pPr lvl="1"/>
            <a:r>
              <a:rPr lang="en-ZA" sz="2000" dirty="0"/>
              <a:t>Improving management and governance at PHC level</a:t>
            </a:r>
          </a:p>
          <a:p>
            <a:pPr lvl="2"/>
            <a:r>
              <a:rPr lang="en-US" sz="2000" dirty="0"/>
              <a:t>greater management responsibilities to the district level</a:t>
            </a:r>
          </a:p>
          <a:p>
            <a:pPr lvl="2"/>
            <a:r>
              <a:rPr lang="en-US" sz="2000" dirty="0"/>
              <a:t>Managers held accountable for their performance</a:t>
            </a:r>
          </a:p>
          <a:p>
            <a:pPr lvl="2"/>
            <a:r>
              <a:rPr lang="en-US" sz="2000" dirty="0"/>
              <a:t>Clinic Committees – advocacy role for the communities</a:t>
            </a:r>
          </a:p>
          <a:p>
            <a:r>
              <a:rPr lang="en-ZA" sz="2000" b="1" dirty="0"/>
              <a:t>Establishment and strengthening of DHMOs</a:t>
            </a:r>
            <a:r>
              <a:rPr lang="en-ZA" sz="2000" dirty="0"/>
              <a:t>		</a:t>
            </a:r>
            <a:endParaRPr lang="en-US" sz="2000" dirty="0"/>
          </a:p>
          <a:p>
            <a:pPr lvl="1"/>
            <a:r>
              <a:rPr lang="en-US" sz="2000" dirty="0"/>
              <a:t>management, planning and coordination of personal and non-personal health service provision taking into account purchaser provider split</a:t>
            </a:r>
          </a:p>
          <a:p>
            <a:r>
              <a:rPr lang="en-ZA" sz="2000" b="1" dirty="0"/>
              <a:t>Health Promotion  through the establishment of the National Health Commission</a:t>
            </a:r>
          </a:p>
        </p:txBody>
      </p:sp>
      <p:sp>
        <p:nvSpPr>
          <p:cNvPr id="4" name="Date Placeholder 3"/>
          <p:cNvSpPr>
            <a:spLocks noGrp="1"/>
          </p:cNvSpPr>
          <p:nvPr>
            <p:ph type="dt" sz="half" idx="10"/>
          </p:nvPr>
        </p:nvSpPr>
        <p:spPr/>
        <p:txBody>
          <a:bodyPr/>
          <a:lstStyle/>
          <a:p>
            <a:fld id="{43764A60-3168-4628-91D2-059DDC7CAE22}" type="datetime1">
              <a:rPr lang="en-ZA" smtClean="0"/>
              <a:pPr/>
              <a:t>2017/07/04</a:t>
            </a:fld>
            <a:endParaRPr lang="en-ZA"/>
          </a:p>
        </p:txBody>
      </p:sp>
      <p:sp>
        <p:nvSpPr>
          <p:cNvPr id="5" name="Slide Number Placeholder 4"/>
          <p:cNvSpPr>
            <a:spLocks noGrp="1"/>
          </p:cNvSpPr>
          <p:nvPr>
            <p:ph type="sldNum" sz="quarter" idx="12"/>
          </p:nvPr>
        </p:nvSpPr>
        <p:spPr/>
        <p:txBody>
          <a:bodyPr/>
          <a:lstStyle/>
          <a:p>
            <a:fld id="{C16EC4D7-04A5-448E-8E5E-46AE1950DA35}" type="slidenum">
              <a:rPr lang="en-ZA" smtClean="0"/>
              <a:pPr/>
              <a:t>11</a:t>
            </a:fld>
            <a:endParaRPr lang="en-ZA"/>
          </a:p>
        </p:txBody>
      </p:sp>
      <p:pic>
        <p:nvPicPr>
          <p:cNvPr id="6" name="Picture 5" descr="C:\Users\MNkosi\Desktop\October 2013\new_health_logo.jpg"/>
          <p:cNvPicPr/>
          <p:nvPr/>
        </p:nvPicPr>
        <p:blipFill>
          <a:blip r:embed="rId2" cstate="print"/>
          <a:srcRect/>
          <a:stretch>
            <a:fillRect/>
          </a:stretch>
        </p:blipFill>
        <p:spPr bwMode="auto">
          <a:xfrm>
            <a:off x="0" y="142852"/>
            <a:ext cx="2285984" cy="1143008"/>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4546" y="214290"/>
            <a:ext cx="6543692" cy="1011222"/>
          </a:xfrm>
          <a:solidFill>
            <a:srgbClr val="006600"/>
          </a:solidFill>
        </p:spPr>
        <p:txBody>
          <a:bodyPr vert="horz" lIns="91440" tIns="45720" rIns="91440" bIns="45720" rtlCol="0" anchor="ctr">
            <a:normAutofit fontScale="90000"/>
          </a:bodyPr>
          <a:lstStyle/>
          <a:p>
            <a:r>
              <a:rPr lang="en-ZA" sz="2800" b="1" dirty="0">
                <a:solidFill>
                  <a:schemeClr val="bg1"/>
                </a:solidFill>
              </a:rPr>
              <a:t>ORGANISATION OF THE HEALTH CARE SYSTEM AND SERVICES UNDER NHI</a:t>
            </a:r>
            <a:r>
              <a:rPr lang="en-ZA" sz="2800" b="1" dirty="0"/>
              <a:t>	</a:t>
            </a:r>
            <a:r>
              <a:rPr lang="en-US" sz="2800" b="1" dirty="0"/>
              <a:t/>
            </a:r>
            <a:br>
              <a:rPr lang="en-US" sz="2800" b="1" dirty="0"/>
            </a:br>
            <a:endParaRPr lang="en-US" sz="2800" b="1" dirty="0"/>
          </a:p>
        </p:txBody>
      </p:sp>
      <p:sp>
        <p:nvSpPr>
          <p:cNvPr id="3" name="Content Placeholder 2"/>
          <p:cNvSpPr>
            <a:spLocks noGrp="1"/>
          </p:cNvSpPr>
          <p:nvPr>
            <p:ph idx="1"/>
          </p:nvPr>
        </p:nvSpPr>
        <p:spPr>
          <a:xfrm>
            <a:off x="457200" y="1600200"/>
            <a:ext cx="8229600" cy="4829196"/>
          </a:xfrm>
        </p:spPr>
        <p:txBody>
          <a:bodyPr>
            <a:normAutofit/>
          </a:bodyPr>
          <a:lstStyle/>
          <a:p>
            <a:pPr>
              <a:buNone/>
            </a:pPr>
            <a:r>
              <a:rPr lang="en-ZA" sz="2000" b="1" dirty="0"/>
              <a:t>Hospitals and Specialised Services under NHI</a:t>
            </a:r>
            <a:r>
              <a:rPr lang="en-US" sz="2000" dirty="0"/>
              <a:t> </a:t>
            </a:r>
          </a:p>
          <a:p>
            <a:r>
              <a:rPr lang="en-US" sz="2000" dirty="0"/>
              <a:t>Central hospitals will be semi-autonomous</a:t>
            </a:r>
          </a:p>
          <a:p>
            <a:pPr lvl="1"/>
            <a:r>
              <a:rPr lang="en-US" sz="2000" dirty="0"/>
              <a:t>funded through a transitional funding mechanism before NHI is fully functional</a:t>
            </a:r>
          </a:p>
          <a:p>
            <a:pPr lvl="1"/>
            <a:r>
              <a:rPr lang="en-US" sz="2000" dirty="0"/>
              <a:t>Functional Business Units (FBUs) – cost centres – responsibility and accountability by Heads of Academic Departments</a:t>
            </a:r>
          </a:p>
          <a:p>
            <a:pPr lvl="1"/>
            <a:r>
              <a:rPr lang="en-US" sz="2000" dirty="0"/>
              <a:t>governed by appropriately constituted Boards – represent the interest of the users of the facility and affected stakeholders</a:t>
            </a:r>
          </a:p>
          <a:p>
            <a:pPr lvl="1"/>
            <a:r>
              <a:rPr lang="en-US" sz="2000" dirty="0"/>
              <a:t>competence of the national sphere of government </a:t>
            </a:r>
            <a:r>
              <a:rPr lang="en-ZA" sz="2000" b="1" dirty="0"/>
              <a:t>	</a:t>
            </a:r>
            <a:endParaRPr lang="en-US" sz="2000" b="1" dirty="0"/>
          </a:p>
          <a:p>
            <a:pPr lvl="1">
              <a:buNone/>
            </a:pPr>
            <a:r>
              <a:rPr lang="en-ZA" sz="2000" dirty="0"/>
              <a:t>		</a:t>
            </a:r>
            <a:endParaRPr lang="en-US" sz="2000" dirty="0"/>
          </a:p>
        </p:txBody>
      </p:sp>
      <p:sp>
        <p:nvSpPr>
          <p:cNvPr id="4" name="Date Placeholder 3"/>
          <p:cNvSpPr>
            <a:spLocks noGrp="1"/>
          </p:cNvSpPr>
          <p:nvPr>
            <p:ph type="dt" sz="half" idx="10"/>
          </p:nvPr>
        </p:nvSpPr>
        <p:spPr/>
        <p:txBody>
          <a:bodyPr/>
          <a:lstStyle/>
          <a:p>
            <a:fld id="{43764A60-3168-4628-91D2-059DDC7CAE22}" type="datetime1">
              <a:rPr lang="en-ZA" smtClean="0"/>
              <a:pPr/>
              <a:t>2017/07/04</a:t>
            </a:fld>
            <a:endParaRPr lang="en-ZA"/>
          </a:p>
        </p:txBody>
      </p:sp>
      <p:sp>
        <p:nvSpPr>
          <p:cNvPr id="5" name="Slide Number Placeholder 4"/>
          <p:cNvSpPr>
            <a:spLocks noGrp="1"/>
          </p:cNvSpPr>
          <p:nvPr>
            <p:ph type="sldNum" sz="quarter" idx="12"/>
          </p:nvPr>
        </p:nvSpPr>
        <p:spPr/>
        <p:txBody>
          <a:bodyPr/>
          <a:lstStyle/>
          <a:p>
            <a:fld id="{C16EC4D7-04A5-448E-8E5E-46AE1950DA35}" type="slidenum">
              <a:rPr lang="en-ZA" smtClean="0"/>
              <a:pPr/>
              <a:t>12</a:t>
            </a:fld>
            <a:endParaRPr lang="en-ZA"/>
          </a:p>
        </p:txBody>
      </p:sp>
      <p:pic>
        <p:nvPicPr>
          <p:cNvPr id="6" name="Picture 5" descr="C:\Users\MNkosi\Desktop\October 2013\new_health_logo.jpg"/>
          <p:cNvPicPr/>
          <p:nvPr/>
        </p:nvPicPr>
        <p:blipFill>
          <a:blip r:embed="rId2" cstate="print"/>
          <a:srcRect/>
          <a:stretch>
            <a:fillRect/>
          </a:stretch>
        </p:blipFill>
        <p:spPr bwMode="auto">
          <a:xfrm>
            <a:off x="0" y="142852"/>
            <a:ext cx="2285984" cy="1143008"/>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3108" y="274638"/>
            <a:ext cx="6543692" cy="868346"/>
          </a:xfrm>
          <a:solidFill>
            <a:srgbClr val="006600"/>
          </a:solidFill>
        </p:spPr>
        <p:txBody>
          <a:bodyPr>
            <a:normAutofit fontScale="90000"/>
          </a:bodyPr>
          <a:lstStyle/>
          <a:p>
            <a:r>
              <a:rPr lang="en-ZA" sz="2800" b="1" dirty="0">
                <a:solidFill>
                  <a:schemeClr val="bg1"/>
                </a:solidFill>
              </a:rPr>
              <a:t>ORGANISATION OF THE HEALTH CARE SYSTEM AND SERVICES UNDER NHI (2)</a:t>
            </a:r>
            <a:endParaRPr lang="en-US" sz="2800" dirty="0">
              <a:solidFill>
                <a:schemeClr val="bg1"/>
              </a:solidFill>
            </a:endParaRPr>
          </a:p>
        </p:txBody>
      </p:sp>
      <p:sp>
        <p:nvSpPr>
          <p:cNvPr id="3" name="Content Placeholder 2"/>
          <p:cNvSpPr>
            <a:spLocks noGrp="1"/>
          </p:cNvSpPr>
          <p:nvPr>
            <p:ph idx="1"/>
          </p:nvPr>
        </p:nvSpPr>
        <p:spPr>
          <a:xfrm>
            <a:off x="428596" y="1571612"/>
            <a:ext cx="8229600" cy="4525963"/>
          </a:xfrm>
        </p:spPr>
        <p:txBody>
          <a:bodyPr>
            <a:normAutofit/>
          </a:bodyPr>
          <a:lstStyle/>
          <a:p>
            <a:r>
              <a:rPr lang="en-ZA" sz="2000" dirty="0"/>
              <a:t>Establishment of the OHSC</a:t>
            </a:r>
          </a:p>
          <a:p>
            <a:r>
              <a:rPr lang="en-ZA" sz="2000" dirty="0"/>
              <a:t>Implementation of National Quality Standards for Health	</a:t>
            </a:r>
            <a:endParaRPr lang="en-US" sz="2000" dirty="0"/>
          </a:p>
          <a:p>
            <a:r>
              <a:rPr lang="en-ZA" sz="2000" dirty="0"/>
              <a:t>Enhancing human resources for health	</a:t>
            </a:r>
            <a:endParaRPr lang="en-US" sz="2000" dirty="0"/>
          </a:p>
          <a:p>
            <a:r>
              <a:rPr lang="en-ZA" sz="2000" dirty="0"/>
              <a:t>Improving access to pharmaceuticals services</a:t>
            </a:r>
            <a:endParaRPr lang="en-US" sz="2000" dirty="0"/>
          </a:p>
          <a:p>
            <a:r>
              <a:rPr lang="en-ZA" sz="2000" dirty="0"/>
              <a:t>Improving the efficiency of NHLS	</a:t>
            </a:r>
            <a:endParaRPr lang="en-US" sz="2000" dirty="0"/>
          </a:p>
          <a:p>
            <a:r>
              <a:rPr lang="en-ZA" sz="2000" dirty="0"/>
              <a:t>Improving access to EMS	</a:t>
            </a:r>
            <a:endParaRPr lang="en-US" sz="2000" dirty="0"/>
          </a:p>
          <a:p>
            <a:endParaRPr lang="en-US" sz="2000" dirty="0"/>
          </a:p>
        </p:txBody>
      </p:sp>
      <p:sp>
        <p:nvSpPr>
          <p:cNvPr id="4" name="Date Placeholder 3"/>
          <p:cNvSpPr>
            <a:spLocks noGrp="1"/>
          </p:cNvSpPr>
          <p:nvPr>
            <p:ph type="dt" sz="half" idx="10"/>
          </p:nvPr>
        </p:nvSpPr>
        <p:spPr/>
        <p:txBody>
          <a:bodyPr/>
          <a:lstStyle/>
          <a:p>
            <a:fld id="{23A52D1F-7AB6-4E06-900A-3A6948591112}" type="datetime1">
              <a:rPr lang="en-ZA" smtClean="0"/>
              <a:pPr/>
              <a:t>2017/07/04</a:t>
            </a:fld>
            <a:endParaRPr lang="en-ZA"/>
          </a:p>
        </p:txBody>
      </p:sp>
      <p:sp>
        <p:nvSpPr>
          <p:cNvPr id="5" name="Slide Number Placeholder 4"/>
          <p:cNvSpPr>
            <a:spLocks noGrp="1"/>
          </p:cNvSpPr>
          <p:nvPr>
            <p:ph type="sldNum" sz="quarter" idx="12"/>
          </p:nvPr>
        </p:nvSpPr>
        <p:spPr/>
        <p:txBody>
          <a:bodyPr/>
          <a:lstStyle/>
          <a:p>
            <a:fld id="{C16EC4D7-04A5-448E-8E5E-46AE1950DA35}" type="slidenum">
              <a:rPr lang="en-ZA" smtClean="0"/>
              <a:pPr/>
              <a:t>13</a:t>
            </a:fld>
            <a:endParaRPr lang="en-ZA"/>
          </a:p>
        </p:txBody>
      </p:sp>
      <p:pic>
        <p:nvPicPr>
          <p:cNvPr id="6" name="Picture 5" descr="C:\Users\MNkosi\Desktop\October 2013\new_health_logo.jpg"/>
          <p:cNvPicPr/>
          <p:nvPr/>
        </p:nvPicPr>
        <p:blipFill>
          <a:blip r:embed="rId2" cstate="print"/>
          <a:srcRect/>
          <a:stretch>
            <a:fillRect/>
          </a:stretch>
        </p:blipFill>
        <p:spPr bwMode="auto">
          <a:xfrm>
            <a:off x="0" y="214290"/>
            <a:ext cx="2285984" cy="1000132"/>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14290"/>
            <a:ext cx="8329642" cy="928694"/>
          </a:xfrm>
          <a:solidFill>
            <a:srgbClr val="006600"/>
          </a:solidFill>
        </p:spPr>
        <p:txBody>
          <a:bodyPr>
            <a:normAutofit fontScale="90000"/>
          </a:bodyPr>
          <a:lstStyle/>
          <a:p>
            <a:r>
              <a:rPr lang="en-US" b="1" dirty="0">
                <a:solidFill>
                  <a:schemeClr val="bg1"/>
                </a:solidFill>
              </a:rPr>
              <a:t>              </a:t>
            </a:r>
            <a:r>
              <a:rPr lang="en-US" sz="4000" b="1" dirty="0">
                <a:solidFill>
                  <a:schemeClr val="bg1"/>
                </a:solidFill>
              </a:rPr>
              <a:t>POOLING OF REVENUE THROUGH NHI FUND</a:t>
            </a:r>
          </a:p>
        </p:txBody>
      </p:sp>
      <p:sp>
        <p:nvSpPr>
          <p:cNvPr id="3" name="Content Placeholder 2"/>
          <p:cNvSpPr>
            <a:spLocks noGrp="1"/>
          </p:cNvSpPr>
          <p:nvPr>
            <p:ph sz="half" idx="1"/>
          </p:nvPr>
        </p:nvSpPr>
        <p:spPr>
          <a:xfrm>
            <a:off x="0" y="1268760"/>
            <a:ext cx="9036496" cy="4857403"/>
          </a:xfrm>
        </p:spPr>
        <p:txBody>
          <a:bodyPr>
            <a:noAutofit/>
          </a:bodyPr>
          <a:lstStyle/>
          <a:p>
            <a:pPr marL="571500" indent="-571500">
              <a:buFont typeface="+mj-lt"/>
              <a:buAutoNum type="romanLcPeriod"/>
            </a:pPr>
            <a:r>
              <a:rPr lang="en-ZA" sz="2000" dirty="0"/>
              <a:t>There will be reconfiguration of the institutions and organisations involved in the funding,  pooling, purchasing and provision of health care services</a:t>
            </a:r>
          </a:p>
          <a:p>
            <a:pPr marL="571500" lvl="0" indent="-571500">
              <a:buFont typeface="+mj-lt"/>
              <a:buAutoNum type="romanLcPeriod"/>
            </a:pPr>
            <a:r>
              <a:rPr lang="en-ZA" sz="2000" dirty="0"/>
              <a:t>The NHI Fund will be a single national pool of funds that will be used to purchase personal health services on behalf of the entire population.</a:t>
            </a:r>
            <a:endParaRPr lang="en-US" sz="2000" dirty="0"/>
          </a:p>
          <a:p>
            <a:pPr lvl="1"/>
            <a:r>
              <a:rPr lang="en-US" sz="2000" dirty="0"/>
              <a:t>Initially through Transitional Fund</a:t>
            </a:r>
          </a:p>
          <a:p>
            <a:pPr lvl="1"/>
            <a:r>
              <a:rPr lang="en-US" sz="2000" dirty="0"/>
              <a:t>funding for central hospitals will be reconfigured into a central funding</a:t>
            </a:r>
          </a:p>
          <a:p>
            <a:pPr marL="571500" indent="-571500">
              <a:buFont typeface="+mj-lt"/>
              <a:buAutoNum type="romanLcPeriod" startAt="3"/>
            </a:pPr>
            <a:r>
              <a:rPr lang="en-ZA" sz="2000" dirty="0"/>
              <a:t>NHI will reduce fragmentation and to maximize income and risk cross-subsidisation</a:t>
            </a:r>
          </a:p>
          <a:p>
            <a:pPr marL="571500" lvl="0" indent="-571500">
              <a:buFont typeface="+mj-lt"/>
              <a:buAutoNum type="romanLcPeriod" startAt="3"/>
            </a:pPr>
            <a:r>
              <a:rPr lang="en-ZA" sz="2000" dirty="0"/>
              <a:t>Once fully implemented, NHI benefits will also include those social security services currently covered  through:</a:t>
            </a:r>
          </a:p>
          <a:p>
            <a:pPr marL="1028700" lvl="1" indent="-571500"/>
            <a:r>
              <a:rPr lang="en-ZA" sz="2000" dirty="0"/>
              <a:t>Compensation Fund for Occupational Diseases and Injury (COIDA); </a:t>
            </a:r>
          </a:p>
          <a:p>
            <a:pPr marL="1028700" lvl="1" indent="-571500"/>
            <a:r>
              <a:rPr lang="en-ZA" sz="2000" dirty="0"/>
              <a:t>Compensation Commissioner for Occupational Diseases in Mines and Works Act (ODMWA</a:t>
            </a:r>
            <a:r>
              <a:rPr lang="en-ZA" sz="2000"/>
              <a:t>); </a:t>
            </a:r>
            <a:r>
              <a:rPr lang="en-ZA" sz="2000" smtClean="0"/>
              <a:t>and </a:t>
            </a:r>
            <a:endParaRPr lang="en-ZA" sz="2000" dirty="0"/>
          </a:p>
          <a:p>
            <a:pPr marL="1028700" lvl="1" indent="-571500"/>
            <a:r>
              <a:rPr lang="en-ZA" sz="2000" dirty="0"/>
              <a:t>the Road Accident Fund (RAF)</a:t>
            </a:r>
            <a:endParaRPr lang="en-US" sz="2000" dirty="0"/>
          </a:p>
        </p:txBody>
      </p:sp>
      <p:sp>
        <p:nvSpPr>
          <p:cNvPr id="4" name="Date Placeholder 3"/>
          <p:cNvSpPr>
            <a:spLocks noGrp="1"/>
          </p:cNvSpPr>
          <p:nvPr>
            <p:ph type="dt" sz="half" idx="10"/>
          </p:nvPr>
        </p:nvSpPr>
        <p:spPr/>
        <p:txBody>
          <a:bodyPr/>
          <a:lstStyle/>
          <a:p>
            <a:fld id="{4B583A14-C27B-4B16-A7EA-C07A14212943}" type="datetime1">
              <a:rPr lang="en-ZA" smtClean="0"/>
              <a:pPr/>
              <a:t>2017/07/04</a:t>
            </a:fld>
            <a:endParaRPr lang="en-ZA"/>
          </a:p>
        </p:txBody>
      </p:sp>
      <p:sp>
        <p:nvSpPr>
          <p:cNvPr id="5" name="Slide Number Placeholder 4"/>
          <p:cNvSpPr>
            <a:spLocks noGrp="1"/>
          </p:cNvSpPr>
          <p:nvPr>
            <p:ph type="sldNum" sz="quarter" idx="12"/>
          </p:nvPr>
        </p:nvSpPr>
        <p:spPr/>
        <p:txBody>
          <a:bodyPr/>
          <a:lstStyle/>
          <a:p>
            <a:fld id="{C16EC4D7-04A5-448E-8E5E-46AE1950DA35}" type="slidenum">
              <a:rPr lang="en-ZA" smtClean="0"/>
              <a:pPr/>
              <a:t>14</a:t>
            </a:fld>
            <a:endParaRPr lang="en-ZA"/>
          </a:p>
        </p:txBody>
      </p:sp>
      <p:pic>
        <p:nvPicPr>
          <p:cNvPr id="7" name="Picture 6" descr="C:\Users\MNkosi\Desktop\October 2013\new_health_logo.jpg"/>
          <p:cNvPicPr/>
          <p:nvPr/>
        </p:nvPicPr>
        <p:blipFill>
          <a:blip r:embed="rId2" cstate="print"/>
          <a:srcRect/>
          <a:stretch>
            <a:fillRect/>
          </a:stretch>
        </p:blipFill>
        <p:spPr bwMode="auto">
          <a:xfrm>
            <a:off x="0" y="214290"/>
            <a:ext cx="2285984" cy="928694"/>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a:solidFill>
            <a:srgbClr val="006600"/>
          </a:solidFill>
        </p:spPr>
        <p:txBody>
          <a:bodyPr>
            <a:normAutofit/>
          </a:bodyPr>
          <a:lstStyle/>
          <a:p>
            <a:pPr marL="0" indent="0"/>
            <a:r>
              <a:rPr lang="en-ZA" sz="3600" b="1" dirty="0"/>
              <a:t>                </a:t>
            </a:r>
            <a:r>
              <a:rPr lang="en-ZA" sz="3600" b="1" dirty="0">
                <a:solidFill>
                  <a:schemeClr val="bg1"/>
                </a:solidFill>
              </a:rPr>
              <a:t>PURCHASING OF SERVICES</a:t>
            </a:r>
          </a:p>
        </p:txBody>
      </p:sp>
      <p:sp>
        <p:nvSpPr>
          <p:cNvPr id="3" name="Content Placeholder 2"/>
          <p:cNvSpPr>
            <a:spLocks noGrp="1"/>
          </p:cNvSpPr>
          <p:nvPr>
            <p:ph idx="1"/>
          </p:nvPr>
        </p:nvSpPr>
        <p:spPr>
          <a:xfrm>
            <a:off x="214282" y="1428736"/>
            <a:ext cx="8501122" cy="5088628"/>
          </a:xfrm>
        </p:spPr>
        <p:txBody>
          <a:bodyPr>
            <a:noAutofit/>
          </a:bodyPr>
          <a:lstStyle/>
          <a:p>
            <a:pPr marL="571500" lvl="0" indent="-571500">
              <a:buFont typeface="+mj-lt"/>
              <a:buAutoNum type="romanLcPeriod"/>
            </a:pPr>
            <a:r>
              <a:rPr lang="en-ZA" sz="2000" dirty="0"/>
              <a:t>There will be separation of institutional and organisational components that are responsible for the purchasing and provision of health services through a Purchaser-Provider Split</a:t>
            </a:r>
          </a:p>
          <a:p>
            <a:pPr marL="571500" indent="-571500">
              <a:buFont typeface="+mj-lt"/>
              <a:buAutoNum type="romanLcPeriod" startAt="2"/>
            </a:pPr>
            <a:r>
              <a:rPr lang="en-ZA" sz="2000" dirty="0"/>
              <a:t>Purchasing Function of the NHI Fund will be responsible for identifying population health needs and determining the most appropriate means to meet these needs </a:t>
            </a:r>
          </a:p>
          <a:p>
            <a:pPr marL="571500" indent="-571500">
              <a:buFont typeface="+mj-lt"/>
              <a:buAutoNum type="romanLcPeriod" startAt="2"/>
            </a:pPr>
            <a:r>
              <a:rPr lang="en-ZA" sz="2000" dirty="0"/>
              <a:t>The NHI Fund will leverage its </a:t>
            </a:r>
            <a:r>
              <a:rPr lang="en-ZA" sz="2000" dirty="0" err="1"/>
              <a:t>monopsony</a:t>
            </a:r>
            <a:r>
              <a:rPr lang="en-ZA" sz="2000" dirty="0"/>
              <a:t> power to strategically purchase services that will benefit the entire population entitled to benefit from NHI</a:t>
            </a:r>
          </a:p>
          <a:p>
            <a:pPr lvl="1"/>
            <a:r>
              <a:rPr lang="en-ZA" sz="2000" dirty="0"/>
              <a:t>Providers will be contracted by the purchaser to deliver health services based on the need that has been identified</a:t>
            </a:r>
          </a:p>
          <a:p>
            <a:pPr marL="571500" indent="-571500">
              <a:buFont typeface="+mj-lt"/>
              <a:buAutoNum type="romanLcPeriod" startAt="2"/>
            </a:pPr>
            <a:r>
              <a:rPr lang="en-ZA" sz="2000" dirty="0"/>
              <a:t>Acting as a single-payer, the NHI Fund will be able to yield the efficiency benefits of economies of scale and ensure that incentive structures for health care providers are integrated and coherent.</a:t>
            </a:r>
            <a:endParaRPr lang="en-US" sz="2000" dirty="0"/>
          </a:p>
        </p:txBody>
      </p:sp>
      <p:sp>
        <p:nvSpPr>
          <p:cNvPr id="4" name="Slide Number Placeholder 3"/>
          <p:cNvSpPr>
            <a:spLocks noGrp="1"/>
          </p:cNvSpPr>
          <p:nvPr>
            <p:ph type="sldNum" sz="quarter" idx="12"/>
          </p:nvPr>
        </p:nvSpPr>
        <p:spPr/>
        <p:txBody>
          <a:bodyPr/>
          <a:lstStyle/>
          <a:p>
            <a:fld id="{C16EC4D7-04A5-448E-8E5E-46AE1950DA35}" type="slidenum">
              <a:rPr lang="en-ZA" smtClean="0"/>
              <a:pPr/>
              <a:t>15</a:t>
            </a:fld>
            <a:endParaRPr lang="en-ZA"/>
          </a:p>
        </p:txBody>
      </p:sp>
      <p:sp>
        <p:nvSpPr>
          <p:cNvPr id="6" name="Date Placeholder 5"/>
          <p:cNvSpPr>
            <a:spLocks noGrp="1"/>
          </p:cNvSpPr>
          <p:nvPr>
            <p:ph type="dt" sz="half" idx="10"/>
          </p:nvPr>
        </p:nvSpPr>
        <p:spPr/>
        <p:txBody>
          <a:bodyPr/>
          <a:lstStyle/>
          <a:p>
            <a:fld id="{027387C6-167F-4259-97F0-C325D49A67BC}" type="datetime1">
              <a:rPr lang="en-ZA" smtClean="0"/>
              <a:pPr/>
              <a:t>2017/07/04</a:t>
            </a:fld>
            <a:endParaRPr lang="en-ZA"/>
          </a:p>
        </p:txBody>
      </p:sp>
      <p:pic>
        <p:nvPicPr>
          <p:cNvPr id="7" name="Picture 6" descr="C:\Users\MNkosi\Desktop\October 2013\new_health_logo.jpg"/>
          <p:cNvPicPr/>
          <p:nvPr/>
        </p:nvPicPr>
        <p:blipFill>
          <a:blip r:embed="rId2" cstate="print"/>
          <a:srcRect/>
          <a:stretch>
            <a:fillRect/>
          </a:stretch>
        </p:blipFill>
        <p:spPr bwMode="auto">
          <a:xfrm>
            <a:off x="0" y="214290"/>
            <a:ext cx="2285984" cy="928694"/>
          </a:xfrm>
          <a:prstGeom prst="rect">
            <a:avLst/>
          </a:prstGeom>
          <a:noFill/>
          <a:ln w="9525">
            <a:noFill/>
            <a:miter lim="800000"/>
            <a:headEnd/>
            <a:tailEnd/>
          </a:ln>
        </p:spPr>
      </p:pic>
    </p:spTree>
    <p:extLst>
      <p:ext uri="{BB962C8B-B14F-4D97-AF65-F5344CB8AC3E}">
        <p14:creationId xmlns="" xmlns:p14="http://schemas.microsoft.com/office/powerpoint/2010/main" val="4010450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285728"/>
            <a:ext cx="8229600" cy="868346"/>
          </a:xfrm>
          <a:solidFill>
            <a:srgbClr val="006600"/>
          </a:solidFill>
        </p:spPr>
        <p:txBody>
          <a:bodyPr>
            <a:normAutofit fontScale="90000"/>
          </a:bodyPr>
          <a:lstStyle/>
          <a:p>
            <a:pPr marL="0" indent="0"/>
            <a:r>
              <a:rPr lang="en-ZA" sz="3600" b="1" dirty="0"/>
              <a:t>                </a:t>
            </a:r>
            <a:r>
              <a:rPr lang="en-ZA" sz="3600" b="1" dirty="0">
                <a:solidFill>
                  <a:schemeClr val="bg1"/>
                </a:solidFill>
              </a:rPr>
              <a:t>CONTRACTING OF HEALTH SERVICE PROVIDERS</a:t>
            </a:r>
          </a:p>
        </p:txBody>
      </p:sp>
      <p:sp>
        <p:nvSpPr>
          <p:cNvPr id="3" name="Content Placeholder 2"/>
          <p:cNvSpPr>
            <a:spLocks noGrp="1"/>
          </p:cNvSpPr>
          <p:nvPr>
            <p:ph idx="1"/>
          </p:nvPr>
        </p:nvSpPr>
        <p:spPr>
          <a:xfrm>
            <a:off x="457200" y="1428736"/>
            <a:ext cx="8229600" cy="5143536"/>
          </a:xfrm>
        </p:spPr>
        <p:txBody>
          <a:bodyPr>
            <a:normAutofit fontScale="62500" lnSpcReduction="20000"/>
          </a:bodyPr>
          <a:lstStyle/>
          <a:p>
            <a:pPr marL="571500" lvl="0" indent="-571500">
              <a:buFont typeface="+mj-lt"/>
              <a:buAutoNum type="arabicParenR"/>
            </a:pPr>
            <a:r>
              <a:rPr lang="en-ZA" dirty="0"/>
              <a:t>Providers who satisfy accreditation requirements will be considered for contracting with NHI based on need</a:t>
            </a:r>
          </a:p>
          <a:p>
            <a:pPr marL="571500" lvl="0" indent="-571500">
              <a:buFont typeface="+mj-lt"/>
              <a:buAutoNum type="arabicParenR"/>
            </a:pPr>
            <a:r>
              <a:rPr lang="en-US" dirty="0"/>
              <a:t>Contracting unit for the NHI</a:t>
            </a:r>
          </a:p>
          <a:p>
            <a:pPr lvl="1"/>
            <a:r>
              <a:rPr lang="en-US" dirty="0"/>
              <a:t>district hospital linked to a number of PHC facilities; Later – PHC facilities (Ideal Clinic model)</a:t>
            </a:r>
          </a:p>
          <a:p>
            <a:pPr lvl="1"/>
            <a:r>
              <a:rPr lang="en-US" dirty="0"/>
              <a:t>Hospitals (will be afforded semi-autonomy)</a:t>
            </a:r>
            <a:endParaRPr lang="en-ZA" dirty="0"/>
          </a:p>
          <a:p>
            <a:pPr marL="571500" indent="-571500">
              <a:buFont typeface="+mj-lt"/>
              <a:buAutoNum type="arabicParenR"/>
            </a:pPr>
            <a:r>
              <a:rPr lang="en-US" dirty="0"/>
              <a:t>Contracts will contain a clear statement of performance expectations in respect of</a:t>
            </a:r>
          </a:p>
          <a:p>
            <a:pPr lvl="1"/>
            <a:r>
              <a:rPr lang="en-US" dirty="0"/>
              <a:t>patient management; patient volumes; quality of services delivered; adherence to clinical protocols and treatment guidelines; and improved access to health services.</a:t>
            </a:r>
          </a:p>
          <a:p>
            <a:pPr marL="571500" lvl="0" indent="-571500">
              <a:buFont typeface="+mj-lt"/>
              <a:buAutoNum type="arabicParenR"/>
            </a:pPr>
            <a:r>
              <a:rPr lang="en-ZA" dirty="0"/>
              <a:t>Contracts will also stipulate the reimbursement strategy that will be applied</a:t>
            </a:r>
          </a:p>
          <a:p>
            <a:pPr marL="571500" lvl="0" indent="-571500">
              <a:buFont typeface="+mj-lt"/>
              <a:buAutoNum type="arabicParenR"/>
            </a:pPr>
            <a:r>
              <a:rPr lang="en-ZA" dirty="0"/>
              <a:t>Contracts will be reviewed on a regular basis taking into account health system priorities, epidemiological changes and provider performance.</a:t>
            </a:r>
          </a:p>
          <a:p>
            <a:pPr marL="571500" indent="-571500">
              <a:buFont typeface="+mj-lt"/>
              <a:buAutoNum type="arabicParenR"/>
            </a:pPr>
            <a:r>
              <a:rPr lang="en-ZA" dirty="0"/>
              <a:t>Performance will be monitored and appropriate sanctions will be applied where there is deviation</a:t>
            </a:r>
          </a:p>
          <a:p>
            <a:pPr marL="571500" indent="-571500">
              <a:buFont typeface="+mj-lt"/>
              <a:buAutoNum type="arabicParenR"/>
            </a:pPr>
            <a:r>
              <a:rPr lang="en-US" dirty="0"/>
              <a:t>NHI Fund in consultation with the Minister will determine its own pricing and reimbursement mechanisms</a:t>
            </a:r>
          </a:p>
          <a:p>
            <a:pPr marL="571500" lvl="0" indent="-571500">
              <a:buFont typeface="+mj-lt"/>
              <a:buAutoNum type="arabicParenR"/>
            </a:pPr>
            <a:endParaRPr lang="en-ZA" dirty="0"/>
          </a:p>
          <a:p>
            <a:pPr marL="0" indent="0">
              <a:buNone/>
            </a:pPr>
            <a:endParaRPr lang="en-ZA" dirty="0"/>
          </a:p>
        </p:txBody>
      </p:sp>
      <p:sp>
        <p:nvSpPr>
          <p:cNvPr id="6" name="Date Placeholder 5"/>
          <p:cNvSpPr>
            <a:spLocks noGrp="1"/>
          </p:cNvSpPr>
          <p:nvPr>
            <p:ph type="dt" sz="half" idx="10"/>
          </p:nvPr>
        </p:nvSpPr>
        <p:spPr/>
        <p:txBody>
          <a:bodyPr/>
          <a:lstStyle/>
          <a:p>
            <a:fld id="{60173151-55DD-49C1-8AD6-5CCAF4985DCA}" type="datetime1">
              <a:rPr lang="en-ZA" smtClean="0"/>
              <a:pPr/>
              <a:t>2017/07/04</a:t>
            </a:fld>
            <a:endParaRPr lang="en-ZA"/>
          </a:p>
        </p:txBody>
      </p:sp>
      <p:sp>
        <p:nvSpPr>
          <p:cNvPr id="4" name="Slide Number Placeholder 3"/>
          <p:cNvSpPr>
            <a:spLocks noGrp="1"/>
          </p:cNvSpPr>
          <p:nvPr>
            <p:ph type="sldNum" sz="quarter" idx="12"/>
          </p:nvPr>
        </p:nvSpPr>
        <p:spPr/>
        <p:txBody>
          <a:bodyPr/>
          <a:lstStyle/>
          <a:p>
            <a:fld id="{C16EC4D7-04A5-448E-8E5E-46AE1950DA35}" type="slidenum">
              <a:rPr lang="en-ZA" smtClean="0"/>
              <a:pPr/>
              <a:t>16</a:t>
            </a:fld>
            <a:endParaRPr lang="en-ZA"/>
          </a:p>
        </p:txBody>
      </p:sp>
      <p:pic>
        <p:nvPicPr>
          <p:cNvPr id="7" name="Picture 6" descr="C:\Users\MNkosi\Desktop\October 2013\new_health_logo.jpg"/>
          <p:cNvPicPr/>
          <p:nvPr/>
        </p:nvPicPr>
        <p:blipFill>
          <a:blip r:embed="rId2" cstate="print"/>
          <a:srcRect/>
          <a:stretch>
            <a:fillRect/>
          </a:stretch>
        </p:blipFill>
        <p:spPr bwMode="auto">
          <a:xfrm>
            <a:off x="0" y="214290"/>
            <a:ext cx="2285984" cy="1000132"/>
          </a:xfrm>
          <a:prstGeom prst="rect">
            <a:avLst/>
          </a:prstGeom>
          <a:noFill/>
          <a:ln w="9525">
            <a:noFill/>
            <a:miter lim="800000"/>
            <a:headEnd/>
            <a:tailEnd/>
          </a:ln>
        </p:spPr>
      </p:pic>
    </p:spTree>
    <p:extLst>
      <p:ext uri="{BB962C8B-B14F-4D97-AF65-F5344CB8AC3E}">
        <p14:creationId xmlns="" xmlns:p14="http://schemas.microsoft.com/office/powerpoint/2010/main" val="2531225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a:solidFill>
            <a:srgbClr val="006600"/>
          </a:solidFill>
        </p:spPr>
        <p:txBody>
          <a:bodyPr>
            <a:normAutofit fontScale="90000"/>
          </a:bodyPr>
          <a:lstStyle/>
          <a:p>
            <a:pPr marL="0" indent="0"/>
            <a:r>
              <a:rPr lang="en-ZA" sz="3600" b="1" dirty="0">
                <a:solidFill>
                  <a:schemeClr val="bg1"/>
                </a:solidFill>
              </a:rPr>
              <a:t>                  PROVIDER PAYMENT MECHANISMS</a:t>
            </a:r>
          </a:p>
        </p:txBody>
      </p:sp>
      <p:sp>
        <p:nvSpPr>
          <p:cNvPr id="3" name="Content Placeholder 2"/>
          <p:cNvSpPr>
            <a:spLocks noGrp="1"/>
          </p:cNvSpPr>
          <p:nvPr>
            <p:ph idx="1"/>
          </p:nvPr>
        </p:nvSpPr>
        <p:spPr>
          <a:xfrm>
            <a:off x="107504" y="1285860"/>
            <a:ext cx="8928992" cy="5357826"/>
          </a:xfrm>
        </p:spPr>
        <p:txBody>
          <a:bodyPr>
            <a:noAutofit/>
          </a:bodyPr>
          <a:lstStyle/>
          <a:p>
            <a:pPr marL="571500" indent="-571500">
              <a:buFont typeface="+mj-lt"/>
              <a:buAutoNum type="romanLcPeriod"/>
            </a:pPr>
            <a:r>
              <a:rPr lang="en-ZA" sz="2000" dirty="0"/>
              <a:t>Through strategic purchasing, the Fund will reimburse contracted  providers in a way that creates appropriate incentives for efficiency and for the provision of quality care</a:t>
            </a:r>
          </a:p>
          <a:p>
            <a:pPr lvl="1"/>
            <a:r>
              <a:rPr lang="en-US" sz="2000" dirty="0"/>
              <a:t>Performance payments could be linked to reaching or exceeding certain targets</a:t>
            </a:r>
          </a:p>
          <a:p>
            <a:pPr lvl="1"/>
            <a:r>
              <a:rPr lang="en-US" sz="2000" dirty="0"/>
              <a:t>Lump sum performance payments could also be made to individual staff and/or clinical and outreach teams</a:t>
            </a:r>
          </a:p>
          <a:p>
            <a:pPr marL="571500" indent="-571500">
              <a:buFont typeface="+mj-lt"/>
              <a:buAutoNum type="romanLcPeriod"/>
            </a:pPr>
            <a:r>
              <a:rPr lang="en-ZA" sz="2000" dirty="0"/>
              <a:t>The NHI Fund will use its various payment mechanisms to leverage the provision of efficient and quality services through linking provider payment to their performance and compliance with accreditation criteria</a:t>
            </a:r>
          </a:p>
          <a:p>
            <a:pPr lvl="1"/>
            <a:r>
              <a:rPr lang="en-ZA" sz="2000" dirty="0"/>
              <a:t>At PHC, the main mechanism that will be a </a:t>
            </a:r>
            <a:r>
              <a:rPr lang="en-ZA" sz="2000" b="1" u="sng" dirty="0"/>
              <a:t>risk-adjusted capitation system</a:t>
            </a:r>
            <a:r>
              <a:rPr lang="en-US" sz="2000" b="1" u="sng" dirty="0"/>
              <a:t> </a:t>
            </a:r>
            <a:r>
              <a:rPr lang="en-US" sz="2000" dirty="0"/>
              <a:t>with an element of performance based payment</a:t>
            </a:r>
            <a:endParaRPr lang="en-ZA" sz="2000" dirty="0"/>
          </a:p>
          <a:p>
            <a:pPr lvl="1"/>
            <a:r>
              <a:rPr lang="en-ZA" sz="2000" dirty="0"/>
              <a:t>At the hospital level, the main mechanism that will be used to pay facilities contracted by the </a:t>
            </a:r>
            <a:r>
              <a:rPr lang="en-GB" sz="2000" dirty="0"/>
              <a:t>NHI Fund</a:t>
            </a:r>
            <a:r>
              <a:rPr lang="en-ZA" sz="2000" dirty="0"/>
              <a:t> will be an activity-based payment such as </a:t>
            </a:r>
            <a:r>
              <a:rPr lang="en-ZA" sz="2000" b="1" u="sng" dirty="0"/>
              <a:t>diagnosis related groupers (DRGs)</a:t>
            </a:r>
            <a:endParaRPr lang="en-ZA" sz="2000" dirty="0"/>
          </a:p>
          <a:p>
            <a:pPr marL="571500" indent="-571500"/>
            <a:endParaRPr lang="en-ZA" sz="2000" dirty="0"/>
          </a:p>
          <a:p>
            <a:pPr marL="571500" indent="-571500">
              <a:buFont typeface="+mj-lt"/>
              <a:buAutoNum type="romanLcPeriod"/>
            </a:pPr>
            <a:endParaRPr lang="en-ZA" sz="2000" dirty="0"/>
          </a:p>
        </p:txBody>
      </p:sp>
      <p:sp>
        <p:nvSpPr>
          <p:cNvPr id="4" name="Slide Number Placeholder 3"/>
          <p:cNvSpPr>
            <a:spLocks noGrp="1"/>
          </p:cNvSpPr>
          <p:nvPr>
            <p:ph type="sldNum" sz="quarter" idx="12"/>
          </p:nvPr>
        </p:nvSpPr>
        <p:spPr/>
        <p:txBody>
          <a:bodyPr/>
          <a:lstStyle/>
          <a:p>
            <a:fld id="{C16EC4D7-04A5-448E-8E5E-46AE1950DA35}" type="slidenum">
              <a:rPr lang="en-ZA" smtClean="0"/>
              <a:pPr/>
              <a:t>17</a:t>
            </a:fld>
            <a:endParaRPr lang="en-ZA"/>
          </a:p>
        </p:txBody>
      </p:sp>
      <p:sp>
        <p:nvSpPr>
          <p:cNvPr id="6" name="Date Placeholder 5"/>
          <p:cNvSpPr>
            <a:spLocks noGrp="1"/>
          </p:cNvSpPr>
          <p:nvPr>
            <p:ph type="dt" sz="half" idx="10"/>
          </p:nvPr>
        </p:nvSpPr>
        <p:spPr/>
        <p:txBody>
          <a:bodyPr/>
          <a:lstStyle/>
          <a:p>
            <a:fld id="{10F53C72-B9C0-4069-AAF5-3C093F6A0418}" type="datetime1">
              <a:rPr lang="en-ZA" smtClean="0"/>
              <a:pPr/>
              <a:t>2017/07/04</a:t>
            </a:fld>
            <a:endParaRPr lang="en-ZA" dirty="0"/>
          </a:p>
        </p:txBody>
      </p:sp>
      <p:pic>
        <p:nvPicPr>
          <p:cNvPr id="7" name="Picture 6" descr="C:\Users\MNkosi\Desktop\October 2013\new_health_logo.jpg"/>
          <p:cNvPicPr/>
          <p:nvPr/>
        </p:nvPicPr>
        <p:blipFill>
          <a:blip r:embed="rId2" cstate="print"/>
          <a:srcRect/>
          <a:stretch>
            <a:fillRect/>
          </a:stretch>
        </p:blipFill>
        <p:spPr bwMode="auto">
          <a:xfrm>
            <a:off x="0" y="285728"/>
            <a:ext cx="2285984" cy="928694"/>
          </a:xfrm>
          <a:prstGeom prst="rect">
            <a:avLst/>
          </a:prstGeom>
          <a:noFill/>
          <a:ln w="9525">
            <a:noFill/>
            <a:miter lim="800000"/>
            <a:headEnd/>
            <a:tailEnd/>
          </a:ln>
        </p:spPr>
      </p:pic>
    </p:spTree>
    <p:extLst>
      <p:ext uri="{BB962C8B-B14F-4D97-AF65-F5344CB8AC3E}">
        <p14:creationId xmlns="" xmlns:p14="http://schemas.microsoft.com/office/powerpoint/2010/main" val="39178592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a:solidFill>
            <a:srgbClr val="006600"/>
          </a:solidFill>
        </p:spPr>
        <p:txBody>
          <a:bodyPr>
            <a:normAutofit fontScale="90000"/>
          </a:bodyPr>
          <a:lstStyle/>
          <a:p>
            <a:pPr marL="0" indent="0"/>
            <a:r>
              <a:rPr lang="en-ZA" sz="3600" b="1" dirty="0">
                <a:solidFill>
                  <a:schemeClr val="bg1"/>
                </a:solidFill>
              </a:rPr>
              <a:t>                   HEALTH TECHNOLOGY ASSESSMENT</a:t>
            </a:r>
          </a:p>
        </p:txBody>
      </p:sp>
      <p:sp>
        <p:nvSpPr>
          <p:cNvPr id="3" name="Content Placeholder 2"/>
          <p:cNvSpPr>
            <a:spLocks noGrp="1"/>
          </p:cNvSpPr>
          <p:nvPr>
            <p:ph sz="half" idx="1"/>
          </p:nvPr>
        </p:nvSpPr>
        <p:spPr>
          <a:xfrm>
            <a:off x="142844" y="1600200"/>
            <a:ext cx="4286280" cy="4525963"/>
          </a:xfrm>
        </p:spPr>
        <p:txBody>
          <a:bodyPr>
            <a:normAutofit/>
          </a:bodyPr>
          <a:lstStyle/>
          <a:p>
            <a:pPr marL="571500" indent="-571500">
              <a:buNone/>
            </a:pPr>
            <a:r>
              <a:rPr lang="en-ZA" sz="2000" b="1" dirty="0"/>
              <a:t>HTA  will inform: </a:t>
            </a:r>
          </a:p>
          <a:p>
            <a:pPr marL="571500" indent="-571500"/>
            <a:r>
              <a:rPr lang="en-ZA" sz="2000" dirty="0"/>
              <a:t>Prioritization</a:t>
            </a:r>
          </a:p>
          <a:p>
            <a:pPr marL="571500" indent="-571500"/>
            <a:r>
              <a:rPr lang="en-ZA" sz="2000" dirty="0"/>
              <a:t>Selection </a:t>
            </a:r>
          </a:p>
          <a:p>
            <a:pPr marL="571500" indent="-571500"/>
            <a:r>
              <a:rPr lang="en-ZA" sz="2000" dirty="0"/>
              <a:t>Distribution </a:t>
            </a:r>
          </a:p>
          <a:p>
            <a:pPr marL="571500" indent="-571500"/>
            <a:r>
              <a:rPr lang="en-ZA" sz="2000" dirty="0"/>
              <a:t>Management and introduction of interventions for health promotion, disease prevention, diagnosis, treatment and rehabilitation</a:t>
            </a:r>
          </a:p>
          <a:p>
            <a:pPr marL="571500" indent="-571500">
              <a:buNone/>
            </a:pPr>
            <a:endParaRPr lang="en-ZA" sz="2000" dirty="0"/>
          </a:p>
        </p:txBody>
      </p:sp>
      <p:sp>
        <p:nvSpPr>
          <p:cNvPr id="8" name="Content Placeholder 7"/>
          <p:cNvSpPr>
            <a:spLocks noGrp="1"/>
          </p:cNvSpPr>
          <p:nvPr>
            <p:ph sz="half" idx="2"/>
          </p:nvPr>
        </p:nvSpPr>
        <p:spPr/>
        <p:txBody>
          <a:bodyPr>
            <a:normAutofit/>
          </a:bodyPr>
          <a:lstStyle/>
          <a:p>
            <a:pPr>
              <a:buNone/>
            </a:pPr>
            <a:r>
              <a:rPr lang="en-ZA" sz="2000" b="1" dirty="0"/>
              <a:t>Will also be employed to: </a:t>
            </a:r>
          </a:p>
          <a:p>
            <a:r>
              <a:rPr lang="en-ZA" sz="2000" dirty="0"/>
              <a:t>Promote efficient use of resources is a crucial factor for achieving a sustainable health system especially when significant increase in access to essential medicines, medical devices, procedures and other healthcare interventions are envisaged</a:t>
            </a:r>
          </a:p>
          <a:p>
            <a:endParaRPr lang="en-US" sz="2000" dirty="0"/>
          </a:p>
        </p:txBody>
      </p:sp>
      <p:sp>
        <p:nvSpPr>
          <p:cNvPr id="6" name="Date Placeholder 5"/>
          <p:cNvSpPr>
            <a:spLocks noGrp="1"/>
          </p:cNvSpPr>
          <p:nvPr>
            <p:ph type="dt" sz="half" idx="10"/>
          </p:nvPr>
        </p:nvSpPr>
        <p:spPr/>
        <p:txBody>
          <a:bodyPr/>
          <a:lstStyle/>
          <a:p>
            <a:fld id="{6F5EACC3-3122-4BEF-ADA0-2664BDEFEDE3}" type="datetime1">
              <a:rPr lang="en-ZA" smtClean="0"/>
              <a:pPr/>
              <a:t>2017/07/04</a:t>
            </a:fld>
            <a:endParaRPr lang="en-ZA"/>
          </a:p>
        </p:txBody>
      </p:sp>
      <p:sp>
        <p:nvSpPr>
          <p:cNvPr id="4" name="Slide Number Placeholder 3"/>
          <p:cNvSpPr>
            <a:spLocks noGrp="1"/>
          </p:cNvSpPr>
          <p:nvPr>
            <p:ph type="sldNum" sz="quarter" idx="12"/>
          </p:nvPr>
        </p:nvSpPr>
        <p:spPr/>
        <p:txBody>
          <a:bodyPr/>
          <a:lstStyle/>
          <a:p>
            <a:fld id="{C16EC4D7-04A5-448E-8E5E-46AE1950DA35}" type="slidenum">
              <a:rPr lang="en-ZA" smtClean="0"/>
              <a:pPr/>
              <a:t>18</a:t>
            </a:fld>
            <a:endParaRPr lang="en-ZA"/>
          </a:p>
        </p:txBody>
      </p:sp>
      <p:pic>
        <p:nvPicPr>
          <p:cNvPr id="7" name="Picture 6" descr="C:\Users\MNkosi\Desktop\October 2013\new_health_logo.jpg"/>
          <p:cNvPicPr/>
          <p:nvPr/>
        </p:nvPicPr>
        <p:blipFill>
          <a:blip r:embed="rId2" cstate="print"/>
          <a:srcRect/>
          <a:stretch>
            <a:fillRect/>
          </a:stretch>
        </p:blipFill>
        <p:spPr bwMode="auto">
          <a:xfrm>
            <a:off x="0" y="214290"/>
            <a:ext cx="2285984" cy="928694"/>
          </a:xfrm>
          <a:prstGeom prst="rect">
            <a:avLst/>
          </a:prstGeom>
          <a:noFill/>
          <a:ln w="9525">
            <a:noFill/>
            <a:miter lim="800000"/>
            <a:headEnd/>
            <a:tailEnd/>
          </a:ln>
        </p:spPr>
      </p:pic>
    </p:spTree>
    <p:extLst>
      <p:ext uri="{BB962C8B-B14F-4D97-AF65-F5344CB8AC3E}">
        <p14:creationId xmlns="" xmlns:p14="http://schemas.microsoft.com/office/powerpoint/2010/main" val="38155970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a:solidFill>
            <a:srgbClr val="006600"/>
          </a:solidFill>
        </p:spPr>
        <p:txBody>
          <a:bodyPr>
            <a:normAutofit fontScale="90000"/>
          </a:bodyPr>
          <a:lstStyle/>
          <a:p>
            <a:pPr marL="0" indent="0"/>
            <a:r>
              <a:rPr lang="en-ZA" sz="3600" b="1" dirty="0">
                <a:solidFill>
                  <a:schemeClr val="bg1"/>
                </a:solidFill>
              </a:rPr>
              <a:t>                        </a:t>
            </a:r>
            <a:r>
              <a:rPr lang="en-ZA" sz="3100" b="1" dirty="0">
                <a:solidFill>
                  <a:schemeClr val="bg1"/>
                </a:solidFill>
              </a:rPr>
              <a:t>PROCUREMENT OF PHARMACEUTICALS AND GOODS</a:t>
            </a:r>
          </a:p>
        </p:txBody>
      </p:sp>
      <p:sp>
        <p:nvSpPr>
          <p:cNvPr id="3" name="Content Placeholder 2"/>
          <p:cNvSpPr>
            <a:spLocks noGrp="1"/>
          </p:cNvSpPr>
          <p:nvPr>
            <p:ph idx="1"/>
          </p:nvPr>
        </p:nvSpPr>
        <p:spPr>
          <a:xfrm>
            <a:off x="457200" y="1357298"/>
            <a:ext cx="8229600" cy="4768865"/>
          </a:xfrm>
        </p:spPr>
        <p:txBody>
          <a:bodyPr>
            <a:normAutofit fontScale="62500" lnSpcReduction="20000"/>
          </a:bodyPr>
          <a:lstStyle/>
          <a:p>
            <a:pPr marL="571500" lvl="0" indent="-571500">
              <a:buFont typeface="+mj-lt"/>
              <a:buAutoNum type="romanLcPeriod"/>
            </a:pPr>
            <a:r>
              <a:rPr lang="en-US" dirty="0"/>
              <a:t>Formulary listing the prices of medicines and health products will be established nationally</a:t>
            </a:r>
            <a:endParaRPr lang="en-ZA" dirty="0"/>
          </a:p>
          <a:p>
            <a:pPr marL="571500" lvl="0" indent="-571500">
              <a:buFont typeface="+mj-lt"/>
              <a:buAutoNum type="romanLcPeriod"/>
            </a:pPr>
            <a:endParaRPr lang="en-ZA" dirty="0"/>
          </a:p>
          <a:p>
            <a:pPr marL="571500" lvl="0" indent="-571500">
              <a:buFont typeface="+mj-lt"/>
              <a:buAutoNum type="romanLcPeriod"/>
            </a:pPr>
            <a:r>
              <a:rPr lang="en-ZA" dirty="0"/>
              <a:t>The selection of medicines and other health technologies will be based on burden of disease, efficacy, safety, quality, appropriateness and cost-effectiveness</a:t>
            </a:r>
          </a:p>
          <a:p>
            <a:pPr marL="571500" indent="-571500">
              <a:buFont typeface="+mj-lt"/>
              <a:buAutoNum type="romanLcPeriod"/>
            </a:pPr>
            <a:endParaRPr lang="en-US" dirty="0"/>
          </a:p>
          <a:p>
            <a:pPr marL="571500" indent="-571500">
              <a:buFont typeface="+mj-lt"/>
              <a:buAutoNum type="romanLcPeriod"/>
            </a:pPr>
            <a:r>
              <a:rPr lang="en-US" dirty="0"/>
              <a:t>Centralised function responsible for facilitating and coordinating all procurement of health-related products, including medicines, devices, equipment and other products</a:t>
            </a:r>
          </a:p>
          <a:p>
            <a:pPr marL="571500" lvl="0" indent="-571500">
              <a:buFont typeface="+mj-lt"/>
              <a:buAutoNum type="romanLcPeriod"/>
            </a:pPr>
            <a:endParaRPr lang="en-ZA" dirty="0"/>
          </a:p>
          <a:p>
            <a:pPr marL="571500" lvl="0" indent="-571500">
              <a:buFont typeface="+mj-lt"/>
              <a:buAutoNum type="romanLcPeriod"/>
            </a:pPr>
            <a:r>
              <a:rPr lang="en-ZA" dirty="0"/>
              <a:t>Pharmaceutical depots will no longer be a preferred method for ensuring the sustainable supply of medicines </a:t>
            </a:r>
          </a:p>
          <a:p>
            <a:pPr marL="571500" lvl="0" indent="-571500">
              <a:buFont typeface="+mj-lt"/>
              <a:buAutoNum type="romanLcPeriod"/>
            </a:pPr>
            <a:endParaRPr lang="en-ZA" dirty="0"/>
          </a:p>
          <a:p>
            <a:pPr marL="571500" lvl="0" indent="-571500">
              <a:buFont typeface="+mj-lt"/>
              <a:buAutoNum type="romanLcPeriod"/>
            </a:pPr>
            <a:r>
              <a:rPr lang="en-ZA" dirty="0"/>
              <a:t>A mechanism of direct delivery of health commodities from suppliers to facilities shall be implemented</a:t>
            </a:r>
          </a:p>
          <a:p>
            <a:pPr marL="0" indent="0">
              <a:buNone/>
            </a:pPr>
            <a:endParaRPr lang="en-ZA" dirty="0"/>
          </a:p>
        </p:txBody>
      </p:sp>
      <p:sp>
        <p:nvSpPr>
          <p:cNvPr id="6" name="Date Placeholder 5"/>
          <p:cNvSpPr>
            <a:spLocks noGrp="1"/>
          </p:cNvSpPr>
          <p:nvPr>
            <p:ph type="dt" sz="half" idx="10"/>
          </p:nvPr>
        </p:nvSpPr>
        <p:spPr/>
        <p:txBody>
          <a:bodyPr/>
          <a:lstStyle/>
          <a:p>
            <a:fld id="{14FF7BE4-048A-4E79-AB75-675CE90AC148}" type="datetime1">
              <a:rPr lang="en-ZA" smtClean="0"/>
              <a:pPr/>
              <a:t>2017/07/04</a:t>
            </a:fld>
            <a:endParaRPr lang="en-ZA"/>
          </a:p>
        </p:txBody>
      </p:sp>
      <p:sp>
        <p:nvSpPr>
          <p:cNvPr id="4" name="Slide Number Placeholder 3"/>
          <p:cNvSpPr>
            <a:spLocks noGrp="1"/>
          </p:cNvSpPr>
          <p:nvPr>
            <p:ph type="sldNum" sz="quarter" idx="12"/>
          </p:nvPr>
        </p:nvSpPr>
        <p:spPr/>
        <p:txBody>
          <a:bodyPr/>
          <a:lstStyle/>
          <a:p>
            <a:fld id="{C16EC4D7-04A5-448E-8E5E-46AE1950DA35}" type="slidenum">
              <a:rPr lang="en-ZA" smtClean="0"/>
              <a:pPr/>
              <a:t>19</a:t>
            </a:fld>
            <a:endParaRPr lang="en-ZA"/>
          </a:p>
        </p:txBody>
      </p:sp>
      <p:pic>
        <p:nvPicPr>
          <p:cNvPr id="7" name="Picture 6" descr="C:\Users\MNkosi\Desktop\October 2013\new_health_logo.jpg"/>
          <p:cNvPicPr/>
          <p:nvPr/>
        </p:nvPicPr>
        <p:blipFill>
          <a:blip r:embed="rId2" cstate="print"/>
          <a:srcRect/>
          <a:stretch>
            <a:fillRect/>
          </a:stretch>
        </p:blipFill>
        <p:spPr bwMode="auto">
          <a:xfrm>
            <a:off x="0" y="214290"/>
            <a:ext cx="2285984" cy="928694"/>
          </a:xfrm>
          <a:prstGeom prst="rect">
            <a:avLst/>
          </a:prstGeom>
          <a:noFill/>
          <a:ln w="9525">
            <a:noFill/>
            <a:miter lim="800000"/>
            <a:headEnd/>
            <a:tailEnd/>
          </a:ln>
        </p:spPr>
      </p:pic>
    </p:spTree>
    <p:extLst>
      <p:ext uri="{BB962C8B-B14F-4D97-AF65-F5344CB8AC3E}">
        <p14:creationId xmlns="" xmlns:p14="http://schemas.microsoft.com/office/powerpoint/2010/main" val="2467800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6600"/>
          </a:solidFill>
        </p:spPr>
        <p:txBody>
          <a:bodyPr>
            <a:normAutofit/>
          </a:bodyPr>
          <a:lstStyle/>
          <a:p>
            <a:r>
              <a:rPr lang="en-ZA" sz="3600" b="1" dirty="0">
                <a:solidFill>
                  <a:schemeClr val="bg1"/>
                </a:solidFill>
              </a:rPr>
              <a:t>Introduction</a:t>
            </a:r>
          </a:p>
        </p:txBody>
      </p:sp>
      <p:sp>
        <p:nvSpPr>
          <p:cNvPr id="3" name="Content Placeholder 2"/>
          <p:cNvSpPr>
            <a:spLocks noGrp="1"/>
          </p:cNvSpPr>
          <p:nvPr>
            <p:ph idx="1"/>
          </p:nvPr>
        </p:nvSpPr>
        <p:spPr/>
        <p:txBody>
          <a:bodyPr>
            <a:noAutofit/>
          </a:bodyPr>
          <a:lstStyle/>
          <a:p>
            <a:pPr rtl="0" eaLnBrk="1" latinLnBrk="0" hangingPunct="1"/>
            <a:r>
              <a:rPr lang="en-ZA" sz="2000" kern="1200" dirty="0">
                <a:solidFill>
                  <a:schemeClr val="tx1"/>
                </a:solidFill>
                <a:effectLst/>
              </a:rPr>
              <a:t>The National Department of Health proposes to publish the revised White Paper on National Health Insurance (NHI) as a final Policy on NHI. </a:t>
            </a:r>
            <a:endParaRPr lang="en-ZA" sz="2000" dirty="0">
              <a:effectLst/>
            </a:endParaRPr>
          </a:p>
          <a:p>
            <a:pPr rtl="0" eaLnBrk="1" latinLnBrk="0" hangingPunct="1"/>
            <a:r>
              <a:rPr lang="en-ZA" sz="2000" kern="1200" dirty="0">
                <a:solidFill>
                  <a:schemeClr val="tx1"/>
                </a:solidFill>
                <a:effectLst/>
              </a:rPr>
              <a:t>The finalisation and publication of the White Paper on NHI follows the publication on the 11 December 2015 of the draft White Paper on NHI and receipt of more than 160 written comments from various stakeholders. </a:t>
            </a:r>
            <a:endParaRPr lang="en-ZA" sz="2000" dirty="0">
              <a:effectLst/>
            </a:endParaRPr>
          </a:p>
          <a:p>
            <a:pPr rtl="0" eaLnBrk="1" latinLnBrk="0" hangingPunct="1"/>
            <a:r>
              <a:rPr lang="en-ZA" sz="2000" kern="1200" dirty="0">
                <a:solidFill>
                  <a:schemeClr val="tx1"/>
                </a:solidFill>
                <a:effectLst/>
              </a:rPr>
              <a:t>These comments were evaluated and considered when the draft White Paper was revised. </a:t>
            </a:r>
          </a:p>
          <a:p>
            <a:r>
              <a:rPr lang="en-GB" sz="2000" dirty="0"/>
              <a:t>The White Paper on NHI is aimed at providing a policy framework for transforming health system in the manner in which health care services are financed and purchased, as well as how these services are provided. </a:t>
            </a:r>
          </a:p>
          <a:p>
            <a:r>
              <a:rPr lang="en-GB" sz="2000" dirty="0"/>
              <a:t>NHI is aimed at transforming the fragmented two-tiered health system, the public and private, into a unified health system as envisaged by the 1997 White Paper on the Transformation of the Health System in South Africa</a:t>
            </a:r>
            <a:r>
              <a:rPr lang="en-US" sz="2000" dirty="0"/>
              <a:t> </a:t>
            </a:r>
            <a:endParaRPr lang="en-ZA" sz="2000" dirty="0">
              <a:effectLst/>
            </a:endParaRPr>
          </a:p>
        </p:txBody>
      </p:sp>
      <p:sp>
        <p:nvSpPr>
          <p:cNvPr id="6" name="Date Placeholder 5"/>
          <p:cNvSpPr>
            <a:spLocks noGrp="1"/>
          </p:cNvSpPr>
          <p:nvPr>
            <p:ph type="dt" sz="half" idx="10"/>
          </p:nvPr>
        </p:nvSpPr>
        <p:spPr/>
        <p:txBody>
          <a:bodyPr/>
          <a:lstStyle/>
          <a:p>
            <a:fld id="{201A3661-FE52-4F6E-BD9B-5926C3E187B8}" type="datetime1">
              <a:rPr lang="en-ZA" smtClean="0"/>
              <a:pPr/>
              <a:t>2017/07/04</a:t>
            </a:fld>
            <a:endParaRPr lang="en-ZA"/>
          </a:p>
        </p:txBody>
      </p:sp>
      <p:sp>
        <p:nvSpPr>
          <p:cNvPr id="4" name="Slide Number Placeholder 3"/>
          <p:cNvSpPr>
            <a:spLocks noGrp="1"/>
          </p:cNvSpPr>
          <p:nvPr>
            <p:ph type="sldNum" sz="quarter" idx="12"/>
          </p:nvPr>
        </p:nvSpPr>
        <p:spPr/>
        <p:txBody>
          <a:bodyPr/>
          <a:lstStyle/>
          <a:p>
            <a:fld id="{C16EC4D7-04A5-448E-8E5E-46AE1950DA35}" type="slidenum">
              <a:rPr lang="en-ZA" smtClean="0"/>
              <a:pPr/>
              <a:t>2</a:t>
            </a:fld>
            <a:endParaRPr lang="en-ZA"/>
          </a:p>
        </p:txBody>
      </p:sp>
      <p:pic>
        <p:nvPicPr>
          <p:cNvPr id="7" name="Picture 6" descr="C:\Users\MNkosi\Desktop\October 2013\new_health_logo.jpg"/>
          <p:cNvPicPr/>
          <p:nvPr/>
        </p:nvPicPr>
        <p:blipFill>
          <a:blip r:embed="rId2" cstate="print"/>
          <a:srcRect/>
          <a:stretch>
            <a:fillRect/>
          </a:stretch>
        </p:blipFill>
        <p:spPr bwMode="auto">
          <a:xfrm>
            <a:off x="0" y="214290"/>
            <a:ext cx="2285984" cy="1214446"/>
          </a:xfrm>
          <a:prstGeom prst="rect">
            <a:avLst/>
          </a:prstGeom>
          <a:noFill/>
          <a:ln w="9525">
            <a:noFill/>
            <a:miter lim="800000"/>
            <a:headEnd/>
            <a:tailEnd/>
          </a:ln>
        </p:spPr>
      </p:pic>
    </p:spTree>
    <p:extLst>
      <p:ext uri="{BB962C8B-B14F-4D97-AF65-F5344CB8AC3E}">
        <p14:creationId xmlns="" xmlns:p14="http://schemas.microsoft.com/office/powerpoint/2010/main" val="3365801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14348" y="2928934"/>
            <a:ext cx="7772400" cy="1362075"/>
          </a:xfrm>
          <a:solidFill>
            <a:srgbClr val="006600"/>
          </a:solidFill>
        </p:spPr>
        <p:txBody>
          <a:bodyPr>
            <a:normAutofit/>
          </a:bodyPr>
          <a:lstStyle/>
          <a:p>
            <a:pPr algn="ctr"/>
            <a:r>
              <a:rPr lang="en-ZA" sz="8000" dirty="0">
                <a:solidFill>
                  <a:schemeClr val="bg1"/>
                </a:solidFill>
              </a:rPr>
              <a:t>END</a:t>
            </a:r>
          </a:p>
        </p:txBody>
      </p:sp>
      <p:sp>
        <p:nvSpPr>
          <p:cNvPr id="4" name="Date Placeholder 3"/>
          <p:cNvSpPr>
            <a:spLocks noGrp="1"/>
          </p:cNvSpPr>
          <p:nvPr>
            <p:ph type="dt" sz="half" idx="10"/>
          </p:nvPr>
        </p:nvSpPr>
        <p:spPr/>
        <p:txBody>
          <a:bodyPr/>
          <a:lstStyle/>
          <a:p>
            <a:fld id="{1BADB26E-615C-4EEF-9017-146A9AAFD72D}" type="datetime1">
              <a:rPr lang="en-ZA" smtClean="0"/>
              <a:pPr/>
              <a:t>2017/07/04</a:t>
            </a:fld>
            <a:endParaRPr lang="en-ZA"/>
          </a:p>
        </p:txBody>
      </p:sp>
      <p:sp>
        <p:nvSpPr>
          <p:cNvPr id="6" name="Slide Number Placeholder 5"/>
          <p:cNvSpPr>
            <a:spLocks noGrp="1"/>
          </p:cNvSpPr>
          <p:nvPr>
            <p:ph type="sldNum" sz="quarter" idx="12"/>
          </p:nvPr>
        </p:nvSpPr>
        <p:spPr/>
        <p:txBody>
          <a:bodyPr/>
          <a:lstStyle/>
          <a:p>
            <a:fld id="{C16EC4D7-04A5-448E-8E5E-46AE1950DA35}" type="slidenum">
              <a:rPr lang="en-ZA" smtClean="0"/>
              <a:pPr/>
              <a:t>20</a:t>
            </a:fld>
            <a:endParaRPr lang="en-ZA"/>
          </a:p>
        </p:txBody>
      </p:sp>
      <p:pic>
        <p:nvPicPr>
          <p:cNvPr id="9" name="Picture 8" descr="C:\Users\MNkosi\Desktop\October 2013\new_health_logo.jpg"/>
          <p:cNvPicPr/>
          <p:nvPr/>
        </p:nvPicPr>
        <p:blipFill>
          <a:blip r:embed="rId2" cstate="print"/>
          <a:srcRect/>
          <a:stretch>
            <a:fillRect/>
          </a:stretch>
        </p:blipFill>
        <p:spPr bwMode="auto">
          <a:xfrm>
            <a:off x="722313" y="404664"/>
            <a:ext cx="7666111" cy="2160240"/>
          </a:xfrm>
          <a:prstGeom prst="rect">
            <a:avLst/>
          </a:prstGeom>
          <a:noFill/>
          <a:ln w="9525">
            <a:noFill/>
            <a:miter lim="800000"/>
            <a:headEnd/>
            <a:tailEnd/>
          </a:ln>
        </p:spPr>
      </p:pic>
    </p:spTree>
    <p:extLst>
      <p:ext uri="{BB962C8B-B14F-4D97-AF65-F5344CB8AC3E}">
        <p14:creationId xmlns="" xmlns:p14="http://schemas.microsoft.com/office/powerpoint/2010/main" val="492779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6600"/>
          </a:solidFill>
        </p:spPr>
        <p:txBody>
          <a:bodyPr>
            <a:normAutofit/>
          </a:bodyPr>
          <a:lstStyle/>
          <a:p>
            <a:r>
              <a:rPr lang="en-ZA" sz="3600" b="1" dirty="0">
                <a:solidFill>
                  <a:schemeClr val="bg1"/>
                </a:solidFill>
              </a:rPr>
              <a:t>WHAT IS NHI</a:t>
            </a:r>
          </a:p>
        </p:txBody>
      </p:sp>
      <p:sp>
        <p:nvSpPr>
          <p:cNvPr id="3" name="Content Placeholder 2"/>
          <p:cNvSpPr>
            <a:spLocks noGrp="1"/>
          </p:cNvSpPr>
          <p:nvPr>
            <p:ph idx="1"/>
          </p:nvPr>
        </p:nvSpPr>
        <p:spPr>
          <a:xfrm>
            <a:off x="457200" y="1670021"/>
            <a:ext cx="8229600" cy="4697427"/>
          </a:xfrm>
        </p:spPr>
        <p:txBody>
          <a:bodyPr>
            <a:normAutofit/>
          </a:bodyPr>
          <a:lstStyle/>
          <a:p>
            <a:pPr lvl="0"/>
            <a:r>
              <a:rPr lang="en-ZA" sz="2000" dirty="0"/>
              <a:t>NHI is a health financing system </a:t>
            </a:r>
          </a:p>
          <a:p>
            <a:pPr lvl="1"/>
            <a:r>
              <a:rPr lang="en-ZA" sz="2000" dirty="0"/>
              <a:t>seeks to provide access to quality health services for all South Africans based on their health needs and irrespective of their socio-economic status</a:t>
            </a:r>
          </a:p>
          <a:p>
            <a:r>
              <a:rPr lang="en-ZA" sz="2000" dirty="0"/>
              <a:t>Represents a substantial policy shift that necessitate  massive reorganisation of both public and private health sectors</a:t>
            </a:r>
          </a:p>
        </p:txBody>
      </p:sp>
      <p:sp>
        <p:nvSpPr>
          <p:cNvPr id="6" name="Date Placeholder 5"/>
          <p:cNvSpPr>
            <a:spLocks noGrp="1"/>
          </p:cNvSpPr>
          <p:nvPr>
            <p:ph type="dt" sz="half" idx="10"/>
          </p:nvPr>
        </p:nvSpPr>
        <p:spPr/>
        <p:txBody>
          <a:bodyPr/>
          <a:lstStyle/>
          <a:p>
            <a:fld id="{201A3661-FE52-4F6E-BD9B-5926C3E187B8}" type="datetime1">
              <a:rPr lang="en-ZA" smtClean="0"/>
              <a:pPr/>
              <a:t>2017/07/04</a:t>
            </a:fld>
            <a:endParaRPr lang="en-ZA"/>
          </a:p>
        </p:txBody>
      </p:sp>
      <p:sp>
        <p:nvSpPr>
          <p:cNvPr id="4" name="Slide Number Placeholder 3"/>
          <p:cNvSpPr>
            <a:spLocks noGrp="1"/>
          </p:cNvSpPr>
          <p:nvPr>
            <p:ph type="sldNum" sz="quarter" idx="12"/>
          </p:nvPr>
        </p:nvSpPr>
        <p:spPr/>
        <p:txBody>
          <a:bodyPr/>
          <a:lstStyle/>
          <a:p>
            <a:fld id="{C16EC4D7-04A5-448E-8E5E-46AE1950DA35}" type="slidenum">
              <a:rPr lang="en-ZA" smtClean="0"/>
              <a:pPr/>
              <a:t>3</a:t>
            </a:fld>
            <a:endParaRPr lang="en-ZA"/>
          </a:p>
        </p:txBody>
      </p:sp>
      <p:pic>
        <p:nvPicPr>
          <p:cNvPr id="7" name="Picture 6" descr="C:\Users\MNkosi\Desktop\October 2013\new_health_logo.jpg"/>
          <p:cNvPicPr/>
          <p:nvPr/>
        </p:nvPicPr>
        <p:blipFill>
          <a:blip r:embed="rId2" cstate="print"/>
          <a:srcRect/>
          <a:stretch>
            <a:fillRect/>
          </a:stretch>
        </p:blipFill>
        <p:spPr bwMode="auto">
          <a:xfrm>
            <a:off x="0" y="214290"/>
            <a:ext cx="2285984" cy="1214446"/>
          </a:xfrm>
          <a:prstGeom prst="rect">
            <a:avLst/>
          </a:prstGeom>
          <a:noFill/>
          <a:ln w="9525">
            <a:noFill/>
            <a:miter lim="800000"/>
            <a:headEnd/>
            <a:tailEnd/>
          </a:ln>
        </p:spPr>
      </p:pic>
    </p:spTree>
    <p:extLst>
      <p:ext uri="{BB962C8B-B14F-4D97-AF65-F5344CB8AC3E}">
        <p14:creationId xmlns="" xmlns:p14="http://schemas.microsoft.com/office/powerpoint/2010/main" val="2667610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358246" cy="857256"/>
          </a:xfrm>
          <a:solidFill>
            <a:srgbClr val="006600"/>
          </a:solidFill>
        </p:spPr>
        <p:txBody>
          <a:bodyPr>
            <a:normAutofit fontScale="90000"/>
          </a:bodyPr>
          <a:lstStyle/>
          <a:p>
            <a:r>
              <a:rPr lang="en-ZA" b="1" dirty="0">
                <a:solidFill>
                  <a:schemeClr val="bg1"/>
                </a:solidFill>
              </a:rPr>
              <a:t>              WHAT IS THE BASIS FOR NHI</a:t>
            </a:r>
          </a:p>
        </p:txBody>
      </p:sp>
      <p:sp>
        <p:nvSpPr>
          <p:cNvPr id="3" name="Content Placeholder 2"/>
          <p:cNvSpPr>
            <a:spLocks noGrp="1"/>
          </p:cNvSpPr>
          <p:nvPr>
            <p:ph idx="1"/>
          </p:nvPr>
        </p:nvSpPr>
        <p:spPr>
          <a:xfrm>
            <a:off x="142844" y="1285860"/>
            <a:ext cx="8643998" cy="5072098"/>
          </a:xfrm>
        </p:spPr>
        <p:txBody>
          <a:bodyPr>
            <a:noAutofit/>
          </a:bodyPr>
          <a:lstStyle/>
          <a:p>
            <a:r>
              <a:rPr lang="en-ZA" sz="2000" dirty="0"/>
              <a:t>NHI is consistent with the </a:t>
            </a:r>
            <a:r>
              <a:rPr lang="en-ZA" sz="2000" b="1" dirty="0"/>
              <a:t>Constitutional commitment </a:t>
            </a:r>
            <a:r>
              <a:rPr lang="en-ZA" sz="2000" dirty="0"/>
              <a:t>for the state to take reasonable legislative and other measures, within its available resources, to achieve the </a:t>
            </a:r>
            <a:r>
              <a:rPr lang="en-ZA" sz="2000" u="sng" dirty="0"/>
              <a:t>progressive realisation of the right to have access to health care </a:t>
            </a:r>
            <a:r>
              <a:rPr lang="en-ZA" sz="2000" dirty="0"/>
              <a:t>services including reproductive health care</a:t>
            </a:r>
          </a:p>
          <a:p>
            <a:r>
              <a:rPr lang="en-ZA" sz="2000" dirty="0"/>
              <a:t>Implementation of NHI is a reflection of the kind of society we wish to live in: one based on the </a:t>
            </a:r>
            <a:r>
              <a:rPr lang="en-ZA" sz="2000" b="1" dirty="0"/>
              <a:t>values of justice, fairness and social solidarity</a:t>
            </a:r>
            <a:endParaRPr lang="en-ZA" sz="2000" dirty="0"/>
          </a:p>
          <a:p>
            <a:r>
              <a:rPr lang="en-ZA" sz="2000" dirty="0"/>
              <a:t>Implementation of NHI is consistent with the vision that health care should be seen as a </a:t>
            </a:r>
            <a:r>
              <a:rPr lang="en-ZA" sz="2000" b="1" dirty="0"/>
              <a:t>social investment </a:t>
            </a:r>
            <a:r>
              <a:rPr lang="en-ZA" sz="2000" dirty="0"/>
              <a:t>and not be subjected to market forces</a:t>
            </a:r>
          </a:p>
          <a:p>
            <a:pPr lvl="0"/>
            <a:r>
              <a:rPr lang="en-ZA" sz="2000" dirty="0"/>
              <a:t>NHI will ensure </a:t>
            </a:r>
            <a:r>
              <a:rPr lang="en-ZA" sz="2000" b="1" dirty="0"/>
              <a:t>a more responsive and accountable health system </a:t>
            </a:r>
            <a:r>
              <a:rPr lang="en-ZA" sz="2000" dirty="0"/>
              <a:t>that is likely to improve user satisfaction, lead to a better quality of life of the citizens and improved health outcomes across all socioeconomic groups</a:t>
            </a:r>
          </a:p>
          <a:p>
            <a:pPr lvl="0"/>
            <a:r>
              <a:rPr lang="en-ZA" sz="2000" dirty="0"/>
              <a:t>This will contribute towards improved human capital, labour productivity, economic growth, social stability and social cohesion.</a:t>
            </a:r>
            <a:endParaRPr lang="en-US" sz="2000" dirty="0"/>
          </a:p>
        </p:txBody>
      </p:sp>
      <p:sp>
        <p:nvSpPr>
          <p:cNvPr id="4" name="Slide Number Placeholder 3"/>
          <p:cNvSpPr>
            <a:spLocks noGrp="1"/>
          </p:cNvSpPr>
          <p:nvPr>
            <p:ph type="sldNum" sz="quarter" idx="12"/>
          </p:nvPr>
        </p:nvSpPr>
        <p:spPr/>
        <p:txBody>
          <a:bodyPr/>
          <a:lstStyle/>
          <a:p>
            <a:fld id="{C16EC4D7-04A5-448E-8E5E-46AE1950DA35}" type="slidenum">
              <a:rPr lang="en-ZA" smtClean="0"/>
              <a:pPr/>
              <a:t>4</a:t>
            </a:fld>
            <a:endParaRPr lang="en-ZA"/>
          </a:p>
        </p:txBody>
      </p:sp>
      <p:sp>
        <p:nvSpPr>
          <p:cNvPr id="6" name="Date Placeholder 5"/>
          <p:cNvSpPr>
            <a:spLocks noGrp="1"/>
          </p:cNvSpPr>
          <p:nvPr>
            <p:ph type="dt" sz="half" idx="10"/>
          </p:nvPr>
        </p:nvSpPr>
        <p:spPr/>
        <p:txBody>
          <a:bodyPr/>
          <a:lstStyle/>
          <a:p>
            <a:fld id="{38789C41-C5DE-4515-BDA9-AA3026974A74}" type="datetime1">
              <a:rPr lang="en-ZA" smtClean="0"/>
              <a:pPr/>
              <a:t>2017/07/04</a:t>
            </a:fld>
            <a:endParaRPr lang="en-ZA"/>
          </a:p>
        </p:txBody>
      </p:sp>
      <p:pic>
        <p:nvPicPr>
          <p:cNvPr id="7" name="Picture 6" descr="C:\Users\MNkosi\Desktop\October 2013\new_health_logo.jpg"/>
          <p:cNvPicPr/>
          <p:nvPr/>
        </p:nvPicPr>
        <p:blipFill>
          <a:blip r:embed="rId2" cstate="print"/>
          <a:srcRect/>
          <a:stretch>
            <a:fillRect/>
          </a:stretch>
        </p:blipFill>
        <p:spPr bwMode="auto">
          <a:xfrm>
            <a:off x="0" y="214290"/>
            <a:ext cx="2285984" cy="1000132"/>
          </a:xfrm>
          <a:prstGeom prst="rect">
            <a:avLst/>
          </a:prstGeom>
          <a:noFill/>
          <a:ln w="9525">
            <a:noFill/>
            <a:miter lim="800000"/>
            <a:headEnd/>
            <a:tailEnd/>
          </a:ln>
        </p:spPr>
      </p:pic>
    </p:spTree>
    <p:extLst>
      <p:ext uri="{BB962C8B-B14F-4D97-AF65-F5344CB8AC3E}">
        <p14:creationId xmlns="" xmlns:p14="http://schemas.microsoft.com/office/powerpoint/2010/main" val="3406263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43956" cy="796908"/>
          </a:xfrm>
          <a:solidFill>
            <a:srgbClr val="006600"/>
          </a:solidFill>
        </p:spPr>
        <p:txBody>
          <a:bodyPr>
            <a:normAutofit fontScale="90000"/>
          </a:bodyPr>
          <a:lstStyle/>
          <a:p>
            <a:r>
              <a:rPr lang="en-US" b="1" dirty="0">
                <a:solidFill>
                  <a:schemeClr val="bg1"/>
                </a:solidFill>
              </a:rPr>
              <a:t>               </a:t>
            </a:r>
            <a:r>
              <a:rPr lang="en-US" sz="3600" b="1" dirty="0">
                <a:solidFill>
                  <a:schemeClr val="bg1"/>
                </a:solidFill>
              </a:rPr>
              <a:t>HOW WILL NHI TO TRANSFORMATION</a:t>
            </a:r>
          </a:p>
        </p:txBody>
      </p:sp>
      <p:sp>
        <p:nvSpPr>
          <p:cNvPr id="3" name="Content Placeholder 2"/>
          <p:cNvSpPr>
            <a:spLocks noGrp="1"/>
          </p:cNvSpPr>
          <p:nvPr>
            <p:ph idx="1"/>
          </p:nvPr>
        </p:nvSpPr>
        <p:spPr/>
        <p:txBody>
          <a:bodyPr>
            <a:normAutofit/>
          </a:bodyPr>
          <a:lstStyle/>
          <a:p>
            <a:pPr>
              <a:buNone/>
            </a:pPr>
            <a:r>
              <a:rPr lang="en-US" dirty="0"/>
              <a:t>NHI will:</a:t>
            </a:r>
          </a:p>
          <a:p>
            <a:pPr lvl="1"/>
            <a:r>
              <a:rPr lang="en-US" dirty="0"/>
              <a:t>Create unified health system by improving equity in financing, reducing fragmentation in funding pools, and by making health care delivery more affordable and accessible for the population;</a:t>
            </a:r>
          </a:p>
          <a:p>
            <a:pPr lvl="1"/>
            <a:r>
              <a:rPr lang="en-US" dirty="0"/>
              <a:t>Eliminate out-of-pocket payments when the population needs to access health care services;</a:t>
            </a:r>
          </a:p>
          <a:p>
            <a:pPr lvl="1"/>
            <a:r>
              <a:rPr lang="en-US" dirty="0"/>
              <a:t>Ensure that all South Africans have access to comprehensive quality health care services</a:t>
            </a:r>
          </a:p>
        </p:txBody>
      </p:sp>
      <p:pic>
        <p:nvPicPr>
          <p:cNvPr id="4" name="Picture 3" descr="C:\Users\MNkosi\Desktop\October 2013\new_health_logo.jpg"/>
          <p:cNvPicPr/>
          <p:nvPr/>
        </p:nvPicPr>
        <p:blipFill>
          <a:blip r:embed="rId2" cstate="print"/>
          <a:srcRect/>
          <a:stretch>
            <a:fillRect/>
          </a:stretch>
        </p:blipFill>
        <p:spPr bwMode="auto">
          <a:xfrm>
            <a:off x="0" y="214290"/>
            <a:ext cx="2285984" cy="1000132"/>
          </a:xfrm>
          <a:prstGeom prst="rect">
            <a:avLst/>
          </a:prstGeom>
          <a:noFill/>
          <a:ln w="9525">
            <a:noFill/>
            <a:miter lim="800000"/>
            <a:headEnd/>
            <a:tailEnd/>
          </a:ln>
        </p:spPr>
      </p:pic>
      <p:sp>
        <p:nvSpPr>
          <p:cNvPr id="5" name="Date Placeholder 4"/>
          <p:cNvSpPr>
            <a:spLocks noGrp="1"/>
          </p:cNvSpPr>
          <p:nvPr>
            <p:ph type="dt" sz="half" idx="10"/>
          </p:nvPr>
        </p:nvSpPr>
        <p:spPr/>
        <p:txBody>
          <a:bodyPr/>
          <a:lstStyle/>
          <a:p>
            <a:fld id="{40F37387-7FE3-444E-84D8-7CF26366994E}" type="datetime1">
              <a:rPr lang="en-ZA" smtClean="0"/>
              <a:pPr/>
              <a:t>2017/07/04</a:t>
            </a:fld>
            <a:endParaRPr lang="en-ZA"/>
          </a:p>
        </p:txBody>
      </p:sp>
      <p:sp>
        <p:nvSpPr>
          <p:cNvPr id="6" name="Slide Number Placeholder 5"/>
          <p:cNvSpPr>
            <a:spLocks noGrp="1"/>
          </p:cNvSpPr>
          <p:nvPr>
            <p:ph type="sldNum" sz="quarter" idx="12"/>
          </p:nvPr>
        </p:nvSpPr>
        <p:spPr/>
        <p:txBody>
          <a:bodyPr/>
          <a:lstStyle/>
          <a:p>
            <a:fld id="{C16EC4D7-04A5-448E-8E5E-46AE1950DA35}" type="slidenum">
              <a:rPr lang="en-ZA" smtClean="0"/>
              <a:pPr/>
              <a:t>5</a:t>
            </a:fld>
            <a:endParaRPr lang="en-ZA"/>
          </a:p>
        </p:txBody>
      </p:sp>
    </p:spTree>
    <p:extLst>
      <p:ext uri="{BB962C8B-B14F-4D97-AF65-F5344CB8AC3E}">
        <p14:creationId xmlns="" xmlns:p14="http://schemas.microsoft.com/office/powerpoint/2010/main" val="2154225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a:solidFill>
            <a:srgbClr val="006600"/>
          </a:solidFill>
        </p:spPr>
        <p:txBody>
          <a:bodyPr>
            <a:normAutofit/>
          </a:bodyPr>
          <a:lstStyle/>
          <a:p>
            <a:r>
              <a:rPr lang="en-ZA" b="1" dirty="0">
                <a:solidFill>
                  <a:schemeClr val="bg1"/>
                </a:solidFill>
              </a:rPr>
              <a:t>         FEATURES OF NHI</a:t>
            </a:r>
          </a:p>
        </p:txBody>
      </p:sp>
      <p:sp>
        <p:nvSpPr>
          <p:cNvPr id="3" name="Content Placeholder 2"/>
          <p:cNvSpPr>
            <a:spLocks noGrp="1"/>
          </p:cNvSpPr>
          <p:nvPr>
            <p:ph idx="1"/>
          </p:nvPr>
        </p:nvSpPr>
        <p:spPr/>
        <p:txBody>
          <a:bodyPr/>
          <a:lstStyle/>
          <a:p>
            <a:r>
              <a:rPr lang="en-ZA" dirty="0"/>
              <a:t>Universal access</a:t>
            </a:r>
          </a:p>
          <a:p>
            <a:r>
              <a:rPr lang="en-ZA" dirty="0"/>
              <a:t>Mandatory prepayment of health care</a:t>
            </a:r>
          </a:p>
          <a:p>
            <a:r>
              <a:rPr lang="en-ZA" dirty="0"/>
              <a:t>Comprehensive Services</a:t>
            </a:r>
          </a:p>
          <a:p>
            <a:r>
              <a:rPr lang="en-ZA" dirty="0"/>
              <a:t>Financial risk protection</a:t>
            </a:r>
          </a:p>
          <a:p>
            <a:r>
              <a:rPr lang="en-ZA" dirty="0"/>
              <a:t>Single fund</a:t>
            </a:r>
          </a:p>
          <a:p>
            <a:r>
              <a:rPr lang="en-ZA" dirty="0"/>
              <a:t>Strategic purchaser</a:t>
            </a:r>
          </a:p>
          <a:p>
            <a:r>
              <a:rPr lang="en-ZA" dirty="0"/>
              <a:t>Single-payer</a:t>
            </a:r>
          </a:p>
        </p:txBody>
      </p:sp>
      <p:sp>
        <p:nvSpPr>
          <p:cNvPr id="4" name="Slide Number Placeholder 3"/>
          <p:cNvSpPr>
            <a:spLocks noGrp="1"/>
          </p:cNvSpPr>
          <p:nvPr>
            <p:ph type="sldNum" sz="quarter" idx="12"/>
          </p:nvPr>
        </p:nvSpPr>
        <p:spPr/>
        <p:txBody>
          <a:bodyPr/>
          <a:lstStyle/>
          <a:p>
            <a:fld id="{C16EC4D7-04A5-448E-8E5E-46AE1950DA35}" type="slidenum">
              <a:rPr lang="en-ZA" smtClean="0"/>
              <a:pPr/>
              <a:t>6</a:t>
            </a:fld>
            <a:endParaRPr lang="en-ZA"/>
          </a:p>
        </p:txBody>
      </p:sp>
      <p:sp>
        <p:nvSpPr>
          <p:cNvPr id="6" name="Date Placeholder 5"/>
          <p:cNvSpPr>
            <a:spLocks noGrp="1"/>
          </p:cNvSpPr>
          <p:nvPr>
            <p:ph type="dt" sz="half" idx="10"/>
          </p:nvPr>
        </p:nvSpPr>
        <p:spPr/>
        <p:txBody>
          <a:bodyPr/>
          <a:lstStyle/>
          <a:p>
            <a:fld id="{365B988B-1C6D-4B04-9A93-9F0F7AEF49DB}" type="datetime1">
              <a:rPr lang="en-ZA" smtClean="0"/>
              <a:pPr/>
              <a:t>2017/07/04</a:t>
            </a:fld>
            <a:endParaRPr lang="en-ZA"/>
          </a:p>
        </p:txBody>
      </p:sp>
      <p:pic>
        <p:nvPicPr>
          <p:cNvPr id="7" name="Picture 6" descr="C:\Users\MNkosi\Desktop\October 2013\new_health_logo.jpg"/>
          <p:cNvPicPr/>
          <p:nvPr/>
        </p:nvPicPr>
        <p:blipFill>
          <a:blip r:embed="rId2" cstate="print"/>
          <a:srcRect/>
          <a:stretch>
            <a:fillRect/>
          </a:stretch>
        </p:blipFill>
        <p:spPr bwMode="auto">
          <a:xfrm>
            <a:off x="0" y="214290"/>
            <a:ext cx="2285984" cy="1000132"/>
          </a:xfrm>
          <a:prstGeom prst="rect">
            <a:avLst/>
          </a:prstGeom>
          <a:noFill/>
          <a:ln w="9525">
            <a:noFill/>
            <a:miter lim="800000"/>
            <a:headEnd/>
            <a:tailEnd/>
          </a:ln>
        </p:spPr>
      </p:pic>
    </p:spTree>
    <p:extLst>
      <p:ext uri="{BB962C8B-B14F-4D97-AF65-F5344CB8AC3E}">
        <p14:creationId xmlns="" xmlns:p14="http://schemas.microsoft.com/office/powerpoint/2010/main" val="1084735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a:solidFill>
            <a:srgbClr val="006600"/>
          </a:solidFill>
        </p:spPr>
        <p:txBody>
          <a:bodyPr>
            <a:normAutofit/>
          </a:bodyPr>
          <a:lstStyle/>
          <a:p>
            <a:r>
              <a:rPr lang="en-ZA" b="1" dirty="0">
                <a:solidFill>
                  <a:schemeClr val="bg1"/>
                </a:solidFill>
              </a:rPr>
              <a:t>        PRINCIPLES OF NHI</a:t>
            </a:r>
          </a:p>
        </p:txBody>
      </p:sp>
      <p:sp>
        <p:nvSpPr>
          <p:cNvPr id="3" name="Content Placeholder 2"/>
          <p:cNvSpPr>
            <a:spLocks noGrp="1"/>
          </p:cNvSpPr>
          <p:nvPr>
            <p:ph sz="half" idx="1"/>
          </p:nvPr>
        </p:nvSpPr>
        <p:spPr>
          <a:xfrm>
            <a:off x="285720" y="1714488"/>
            <a:ext cx="3714776" cy="4525963"/>
          </a:xfrm>
        </p:spPr>
        <p:txBody>
          <a:bodyPr>
            <a:noAutofit/>
          </a:bodyPr>
          <a:lstStyle/>
          <a:p>
            <a:pPr marL="571500" lvl="0" indent="-571500">
              <a:buFont typeface="+mj-lt"/>
              <a:buAutoNum type="romanLcPeriod"/>
            </a:pPr>
            <a:r>
              <a:rPr lang="en-ZA" sz="1800" dirty="0"/>
              <a:t>Right to access health care</a:t>
            </a:r>
          </a:p>
          <a:p>
            <a:pPr marL="571500" lvl="0" indent="-571500">
              <a:buFont typeface="+mj-lt"/>
              <a:buAutoNum type="romanLcPeriod"/>
            </a:pPr>
            <a:r>
              <a:rPr lang="en-ZA" sz="1800" dirty="0"/>
              <a:t>Social solidarity</a:t>
            </a:r>
          </a:p>
          <a:p>
            <a:pPr marL="571500" lvl="0" indent="-571500">
              <a:buFont typeface="+mj-lt"/>
              <a:buAutoNum type="romanLcPeriod"/>
            </a:pPr>
            <a:r>
              <a:rPr lang="en-ZA" sz="1800" dirty="0"/>
              <a:t>Equity</a:t>
            </a:r>
          </a:p>
          <a:p>
            <a:pPr marL="571500" lvl="0" indent="-571500">
              <a:buFont typeface="+mj-lt"/>
              <a:buAutoNum type="romanLcPeriod"/>
            </a:pPr>
            <a:r>
              <a:rPr lang="en-ZA" sz="1800" dirty="0"/>
              <a:t>Health care as a Public Good / Social Investment</a:t>
            </a:r>
          </a:p>
          <a:p>
            <a:pPr marL="571500" lvl="0" indent="-571500">
              <a:buFont typeface="+mj-lt"/>
              <a:buAutoNum type="romanLcPeriod"/>
            </a:pPr>
            <a:r>
              <a:rPr lang="en-ZA" sz="1800" dirty="0"/>
              <a:t>Affordability</a:t>
            </a:r>
          </a:p>
          <a:p>
            <a:pPr marL="571500" lvl="0" indent="-571500">
              <a:buFont typeface="+mj-lt"/>
              <a:buAutoNum type="romanLcPeriod"/>
            </a:pPr>
            <a:r>
              <a:rPr lang="en-ZA" sz="1800" dirty="0"/>
              <a:t>Efficiency</a:t>
            </a:r>
          </a:p>
          <a:p>
            <a:pPr marL="571500" lvl="0" indent="-571500">
              <a:buFont typeface="+mj-lt"/>
              <a:buAutoNum type="romanLcPeriod"/>
            </a:pPr>
            <a:r>
              <a:rPr lang="en-ZA" sz="1800" dirty="0"/>
              <a:t>Effectiveness</a:t>
            </a:r>
          </a:p>
          <a:p>
            <a:pPr marL="571500" lvl="0" indent="-571500">
              <a:buFont typeface="+mj-lt"/>
              <a:buAutoNum type="romanLcPeriod"/>
            </a:pPr>
            <a:r>
              <a:rPr lang="en-ZA" sz="1800" dirty="0"/>
              <a:t>Appropriateness</a:t>
            </a:r>
          </a:p>
          <a:p>
            <a:endParaRPr lang="en-ZA" sz="1800" dirty="0"/>
          </a:p>
        </p:txBody>
      </p:sp>
      <p:sp>
        <p:nvSpPr>
          <p:cNvPr id="6" name="Date Placeholder 5"/>
          <p:cNvSpPr>
            <a:spLocks noGrp="1"/>
          </p:cNvSpPr>
          <p:nvPr>
            <p:ph type="dt" sz="half" idx="10"/>
          </p:nvPr>
        </p:nvSpPr>
        <p:spPr/>
        <p:txBody>
          <a:bodyPr/>
          <a:lstStyle/>
          <a:p>
            <a:fld id="{910C5564-7C44-4A87-AA35-6A1EAFDC10EC}" type="datetime1">
              <a:rPr lang="en-ZA" smtClean="0"/>
              <a:pPr/>
              <a:t>2017/07/04</a:t>
            </a:fld>
            <a:endParaRPr lang="en-ZA"/>
          </a:p>
        </p:txBody>
      </p:sp>
      <p:sp>
        <p:nvSpPr>
          <p:cNvPr id="4" name="Slide Number Placeholder 3"/>
          <p:cNvSpPr>
            <a:spLocks noGrp="1"/>
          </p:cNvSpPr>
          <p:nvPr>
            <p:ph type="sldNum" sz="quarter" idx="12"/>
          </p:nvPr>
        </p:nvSpPr>
        <p:spPr/>
        <p:txBody>
          <a:bodyPr/>
          <a:lstStyle/>
          <a:p>
            <a:fld id="{C16EC4D7-04A5-448E-8E5E-46AE1950DA35}" type="slidenum">
              <a:rPr lang="en-ZA" smtClean="0"/>
              <a:pPr/>
              <a:t>7</a:t>
            </a:fld>
            <a:endParaRPr lang="en-ZA"/>
          </a:p>
        </p:txBody>
      </p:sp>
      <p:pic>
        <p:nvPicPr>
          <p:cNvPr id="7" name="Picture 6" descr="C:\Users\MNkosi\Desktop\October 2013\new_health_logo.jpg"/>
          <p:cNvPicPr/>
          <p:nvPr/>
        </p:nvPicPr>
        <p:blipFill>
          <a:blip r:embed="rId2" cstate="print"/>
          <a:srcRect/>
          <a:stretch>
            <a:fillRect/>
          </a:stretch>
        </p:blipFill>
        <p:spPr bwMode="auto">
          <a:xfrm>
            <a:off x="0" y="214290"/>
            <a:ext cx="2285984" cy="1000132"/>
          </a:xfrm>
          <a:prstGeom prst="rect">
            <a:avLst/>
          </a:prstGeom>
          <a:noFill/>
          <a:ln w="9525">
            <a:noFill/>
            <a:miter lim="800000"/>
            <a:headEnd/>
            <a:tailEnd/>
          </a:ln>
        </p:spPr>
      </p:pic>
      <p:pic>
        <p:nvPicPr>
          <p:cNvPr id="9" name="Content Placeholder 8"/>
          <p:cNvPicPr>
            <a:picLocks noGrp="1"/>
          </p:cNvPicPr>
          <p:nvPr>
            <p:ph sz="half" idx="2"/>
          </p:nvPr>
        </p:nvPicPr>
        <p:blipFill>
          <a:blip r:embed="rId3" cstate="print"/>
          <a:srcRect/>
          <a:stretch>
            <a:fillRect/>
          </a:stretch>
        </p:blipFill>
        <p:spPr bwMode="auto">
          <a:xfrm>
            <a:off x="4214810" y="2786058"/>
            <a:ext cx="4572032" cy="3286148"/>
          </a:xfrm>
          <a:prstGeom prst="rect">
            <a:avLst/>
          </a:prstGeom>
          <a:noFill/>
          <a:ln w="19050" cmpd="sng">
            <a:solidFill>
              <a:srgbClr val="000000"/>
            </a:solidFill>
            <a:miter lim="800000"/>
            <a:headEnd/>
            <a:tailEnd/>
          </a:ln>
          <a:effectLst/>
        </p:spPr>
      </p:pic>
      <p:sp>
        <p:nvSpPr>
          <p:cNvPr id="10" name="Rectangle 9"/>
          <p:cNvSpPr/>
          <p:nvPr/>
        </p:nvSpPr>
        <p:spPr>
          <a:xfrm>
            <a:off x="4214810" y="1571612"/>
            <a:ext cx="4572000" cy="646331"/>
          </a:xfrm>
          <a:prstGeom prst="rect">
            <a:avLst/>
          </a:prstGeom>
        </p:spPr>
        <p:txBody>
          <a:bodyPr>
            <a:spAutoFit/>
          </a:bodyPr>
          <a:lstStyle/>
          <a:p>
            <a:pPr algn="ctr"/>
            <a:r>
              <a:rPr lang="en-ZA" b="1" dirty="0"/>
              <a:t>The three dimensions of moving towards universal coverage</a:t>
            </a:r>
            <a:endParaRPr lang="en-US" b="1" dirty="0"/>
          </a:p>
        </p:txBody>
      </p:sp>
    </p:spTree>
    <p:extLst>
      <p:ext uri="{BB962C8B-B14F-4D97-AF65-F5344CB8AC3E}">
        <p14:creationId xmlns="" xmlns:p14="http://schemas.microsoft.com/office/powerpoint/2010/main" val="3871492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a:solidFill>
            <a:srgbClr val="006600"/>
          </a:solidFill>
        </p:spPr>
        <p:txBody>
          <a:bodyPr>
            <a:normAutofit/>
          </a:bodyPr>
          <a:lstStyle/>
          <a:p>
            <a:r>
              <a:rPr lang="en-ZA" b="1" dirty="0">
                <a:solidFill>
                  <a:schemeClr val="bg1"/>
                </a:solidFill>
              </a:rPr>
              <a:t>           Population Coverage</a:t>
            </a:r>
          </a:p>
        </p:txBody>
      </p:sp>
      <p:sp>
        <p:nvSpPr>
          <p:cNvPr id="3" name="Content Placeholder 2"/>
          <p:cNvSpPr>
            <a:spLocks noGrp="1"/>
          </p:cNvSpPr>
          <p:nvPr>
            <p:ph idx="1"/>
          </p:nvPr>
        </p:nvSpPr>
        <p:spPr>
          <a:xfrm>
            <a:off x="285720" y="1357298"/>
            <a:ext cx="8501122" cy="5072098"/>
          </a:xfrm>
        </p:spPr>
        <p:txBody>
          <a:bodyPr>
            <a:normAutofit fontScale="62500" lnSpcReduction="20000"/>
          </a:bodyPr>
          <a:lstStyle/>
          <a:p>
            <a:pPr lvl="0"/>
            <a:r>
              <a:rPr lang="en-GB" dirty="0"/>
              <a:t>All South Africans and legal permanent residents entitled to healthcare services covered under NHI</a:t>
            </a:r>
          </a:p>
          <a:p>
            <a:pPr lvl="0">
              <a:buNone/>
            </a:pPr>
            <a:endParaRPr lang="en-ZA" dirty="0"/>
          </a:p>
          <a:p>
            <a:r>
              <a:rPr lang="en-GB" dirty="0"/>
              <a:t>Every person in possession of the appropriate </a:t>
            </a:r>
            <a:r>
              <a:rPr lang="en-ZA" dirty="0"/>
              <a:t>Unique Patient Identifier linked to the Department of Home Affairs' National Population Register,</a:t>
            </a:r>
            <a:r>
              <a:rPr lang="en-GB" dirty="0"/>
              <a:t> will have to register to secure NHI services and will be issued with an NHI Card</a:t>
            </a:r>
          </a:p>
          <a:p>
            <a:pPr>
              <a:buNone/>
            </a:pPr>
            <a:r>
              <a:rPr lang="en-GB" dirty="0"/>
              <a:t> </a:t>
            </a:r>
            <a:endParaRPr lang="en-ZA" dirty="0"/>
          </a:p>
          <a:p>
            <a:pPr lvl="0"/>
            <a:r>
              <a:rPr lang="en-GB" dirty="0"/>
              <a:t>Refugees will be covered in accordance with the Constitution of the Republic of South Africa, 1996 and  other relevant legislations;</a:t>
            </a:r>
          </a:p>
          <a:p>
            <a:pPr lvl="0">
              <a:buNone/>
            </a:pPr>
            <a:endParaRPr lang="en-GB" dirty="0"/>
          </a:p>
          <a:p>
            <a:pPr lvl="0"/>
            <a:r>
              <a:rPr lang="en-ZA" dirty="0"/>
              <a:t>Asylum seekers who have not been granted refugee status as defined in the Refugees Act, but are in possession of valid permits issued by the Department of Home Affairs, will access emergency health care services and services for </a:t>
            </a:r>
            <a:r>
              <a:rPr lang="en-ZA" dirty="0" err="1"/>
              <a:t>notifiable</a:t>
            </a:r>
            <a:r>
              <a:rPr lang="en-ZA" dirty="0"/>
              <a:t> conditions of public health concern;</a:t>
            </a:r>
          </a:p>
          <a:p>
            <a:pPr lvl="0">
              <a:buNone/>
            </a:pPr>
            <a:endParaRPr lang="en-ZA" dirty="0"/>
          </a:p>
          <a:p>
            <a:r>
              <a:rPr lang="en-US" dirty="0"/>
              <a:t>Excluded – Temporary residents, foreign nationals (with and without visas), foreign students and tourists</a:t>
            </a:r>
          </a:p>
        </p:txBody>
      </p:sp>
      <p:sp>
        <p:nvSpPr>
          <p:cNvPr id="4" name="Slide Number Placeholder 3"/>
          <p:cNvSpPr>
            <a:spLocks noGrp="1"/>
          </p:cNvSpPr>
          <p:nvPr>
            <p:ph type="sldNum" sz="quarter" idx="12"/>
          </p:nvPr>
        </p:nvSpPr>
        <p:spPr/>
        <p:txBody>
          <a:bodyPr/>
          <a:lstStyle/>
          <a:p>
            <a:fld id="{C16EC4D7-04A5-448E-8E5E-46AE1950DA35}" type="slidenum">
              <a:rPr lang="en-ZA" smtClean="0"/>
              <a:pPr/>
              <a:t>8</a:t>
            </a:fld>
            <a:endParaRPr lang="en-ZA"/>
          </a:p>
        </p:txBody>
      </p:sp>
      <p:sp>
        <p:nvSpPr>
          <p:cNvPr id="6" name="Date Placeholder 5"/>
          <p:cNvSpPr>
            <a:spLocks noGrp="1"/>
          </p:cNvSpPr>
          <p:nvPr>
            <p:ph type="dt" sz="half" idx="10"/>
          </p:nvPr>
        </p:nvSpPr>
        <p:spPr/>
        <p:txBody>
          <a:bodyPr/>
          <a:lstStyle/>
          <a:p>
            <a:fld id="{5AD9CC76-68BB-48EB-945D-23B0BB4B1DDE}" type="datetime1">
              <a:rPr lang="en-ZA" smtClean="0"/>
              <a:pPr/>
              <a:t>2017/07/04</a:t>
            </a:fld>
            <a:endParaRPr lang="en-ZA"/>
          </a:p>
        </p:txBody>
      </p:sp>
      <p:pic>
        <p:nvPicPr>
          <p:cNvPr id="7" name="Picture 6" descr="C:\Users\MNkosi\Desktop\October 2013\new_health_logo.jpg"/>
          <p:cNvPicPr/>
          <p:nvPr/>
        </p:nvPicPr>
        <p:blipFill>
          <a:blip r:embed="rId2" cstate="print"/>
          <a:srcRect/>
          <a:stretch>
            <a:fillRect/>
          </a:stretch>
        </p:blipFill>
        <p:spPr bwMode="auto">
          <a:xfrm>
            <a:off x="0" y="142852"/>
            <a:ext cx="2285984" cy="857280"/>
          </a:xfrm>
          <a:prstGeom prst="rect">
            <a:avLst/>
          </a:prstGeom>
          <a:noFill/>
          <a:ln w="9525">
            <a:noFill/>
            <a:miter lim="800000"/>
            <a:headEnd/>
            <a:tailEnd/>
          </a:ln>
        </p:spPr>
      </p:pic>
    </p:spTree>
    <p:extLst>
      <p:ext uri="{BB962C8B-B14F-4D97-AF65-F5344CB8AC3E}">
        <p14:creationId xmlns="" xmlns:p14="http://schemas.microsoft.com/office/powerpoint/2010/main" val="4021405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85728"/>
            <a:ext cx="8358246" cy="868346"/>
          </a:xfrm>
          <a:solidFill>
            <a:srgbClr val="006600"/>
          </a:solidFill>
        </p:spPr>
        <p:txBody>
          <a:bodyPr>
            <a:normAutofit/>
          </a:bodyPr>
          <a:lstStyle/>
          <a:p>
            <a:r>
              <a:rPr lang="en-ZA" sz="3600" b="1" dirty="0"/>
              <a:t>              </a:t>
            </a:r>
            <a:r>
              <a:rPr lang="en-ZA" sz="3600" b="1" dirty="0">
                <a:solidFill>
                  <a:schemeClr val="bg1"/>
                </a:solidFill>
              </a:rPr>
              <a:t>SERVICE COVERAGE</a:t>
            </a:r>
          </a:p>
        </p:txBody>
      </p:sp>
      <p:sp>
        <p:nvSpPr>
          <p:cNvPr id="3" name="Content Placeholder 2"/>
          <p:cNvSpPr>
            <a:spLocks noGrp="1"/>
          </p:cNvSpPr>
          <p:nvPr>
            <p:ph idx="1"/>
          </p:nvPr>
        </p:nvSpPr>
        <p:spPr>
          <a:xfrm>
            <a:off x="107504" y="1285860"/>
            <a:ext cx="8928992" cy="5072098"/>
          </a:xfrm>
        </p:spPr>
        <p:txBody>
          <a:bodyPr>
            <a:noAutofit/>
          </a:bodyPr>
          <a:lstStyle/>
          <a:p>
            <a:pPr>
              <a:lnSpc>
                <a:spcPts val="2300"/>
              </a:lnSpc>
              <a:spcBef>
                <a:spcPts val="0"/>
              </a:spcBef>
            </a:pPr>
            <a:r>
              <a:rPr lang="en-US" sz="2000" dirty="0"/>
              <a:t>Comprehensive package of personal health services</a:t>
            </a:r>
          </a:p>
          <a:p>
            <a:pPr lvl="1">
              <a:lnSpc>
                <a:spcPts val="2300"/>
              </a:lnSpc>
              <a:spcBef>
                <a:spcPts val="0"/>
              </a:spcBef>
            </a:pPr>
            <a:r>
              <a:rPr lang="en-US" sz="2000" dirty="0"/>
              <a:t>Spectrum of – community outreach, PHC level based on the ideal clinic model, health promotion and prevention to other levels of curative, </a:t>
            </a:r>
            <a:r>
              <a:rPr lang="en-US" sz="2000" dirty="0" err="1"/>
              <a:t>specialised</a:t>
            </a:r>
            <a:r>
              <a:rPr lang="en-US" sz="2000" dirty="0"/>
              <a:t>, rehabilitative and palliative care</a:t>
            </a:r>
          </a:p>
          <a:p>
            <a:pPr lvl="1">
              <a:lnSpc>
                <a:spcPts val="2300"/>
              </a:lnSpc>
              <a:spcBef>
                <a:spcPts val="0"/>
              </a:spcBef>
            </a:pPr>
            <a:r>
              <a:rPr lang="en-US" sz="2000" dirty="0"/>
              <a:t>Provided through public and private providers</a:t>
            </a:r>
          </a:p>
          <a:p>
            <a:pPr lvl="2">
              <a:lnSpc>
                <a:spcPts val="2300"/>
              </a:lnSpc>
              <a:spcBef>
                <a:spcPts val="0"/>
              </a:spcBef>
            </a:pPr>
            <a:r>
              <a:rPr lang="en-US" sz="2000" dirty="0"/>
              <a:t>Certified by OHSC</a:t>
            </a:r>
          </a:p>
          <a:p>
            <a:pPr lvl="2">
              <a:lnSpc>
                <a:spcPts val="2300"/>
              </a:lnSpc>
              <a:spcBef>
                <a:spcPts val="0"/>
              </a:spcBef>
            </a:pPr>
            <a:r>
              <a:rPr lang="en-US" sz="2000" dirty="0"/>
              <a:t>Accredited by the NHI Fund</a:t>
            </a:r>
          </a:p>
          <a:p>
            <a:pPr lvl="1">
              <a:lnSpc>
                <a:spcPts val="2300"/>
              </a:lnSpc>
              <a:spcBef>
                <a:spcPts val="0"/>
              </a:spcBef>
            </a:pPr>
            <a:r>
              <a:rPr lang="en-US" sz="2000" dirty="0"/>
              <a:t>Using clinical protocols and referral guidelines + Essential Drug List + Essential Laboratory List</a:t>
            </a:r>
          </a:p>
          <a:p>
            <a:pPr>
              <a:lnSpc>
                <a:spcPts val="2300"/>
              </a:lnSpc>
              <a:spcBef>
                <a:spcPts val="0"/>
              </a:spcBef>
            </a:pPr>
            <a:r>
              <a:rPr lang="en-US" sz="2000" dirty="0"/>
              <a:t>Point of entry = primary health care</a:t>
            </a:r>
          </a:p>
          <a:p>
            <a:pPr lvl="1">
              <a:lnSpc>
                <a:spcPts val="2300"/>
              </a:lnSpc>
              <a:spcBef>
                <a:spcPts val="0"/>
              </a:spcBef>
            </a:pPr>
            <a:r>
              <a:rPr lang="en-US" sz="2000" dirty="0"/>
              <a:t>integrated teams of practices serve a catchment population with referrals to higher levels of care</a:t>
            </a:r>
          </a:p>
          <a:p>
            <a:pPr lvl="1">
              <a:lnSpc>
                <a:spcPts val="2300"/>
              </a:lnSpc>
              <a:spcBef>
                <a:spcPts val="0"/>
              </a:spcBef>
            </a:pPr>
            <a:r>
              <a:rPr lang="en-US" sz="2000" dirty="0"/>
              <a:t>individual practitioners will have to be part of referral networks</a:t>
            </a:r>
          </a:p>
          <a:p>
            <a:pPr>
              <a:lnSpc>
                <a:spcPts val="2300"/>
              </a:lnSpc>
              <a:spcBef>
                <a:spcPts val="0"/>
              </a:spcBef>
            </a:pPr>
            <a:r>
              <a:rPr lang="en-US" sz="2000" dirty="0"/>
              <a:t>NHI Benefits Advisory Committee will develop and review</a:t>
            </a:r>
          </a:p>
          <a:p>
            <a:pPr lvl="1">
              <a:lnSpc>
                <a:spcPts val="2300"/>
              </a:lnSpc>
              <a:spcBef>
                <a:spcPts val="0"/>
              </a:spcBef>
            </a:pPr>
            <a:r>
              <a:rPr lang="en-US" sz="2000" dirty="0"/>
              <a:t>evidence on cost-effectiveness, efficacy and health technology assessments</a:t>
            </a:r>
          </a:p>
          <a:p>
            <a:pPr lvl="1">
              <a:lnSpc>
                <a:spcPts val="2300"/>
              </a:lnSpc>
              <a:spcBef>
                <a:spcPts val="0"/>
              </a:spcBef>
            </a:pPr>
            <a:r>
              <a:rPr lang="en-US" sz="2000" dirty="0"/>
              <a:t>therapies that have little impact on positive health outcomes will not be paid for under NHI</a:t>
            </a:r>
          </a:p>
        </p:txBody>
      </p:sp>
      <p:sp>
        <p:nvSpPr>
          <p:cNvPr id="4" name="Slide Number Placeholder 3"/>
          <p:cNvSpPr>
            <a:spLocks noGrp="1"/>
          </p:cNvSpPr>
          <p:nvPr>
            <p:ph type="sldNum" sz="quarter" idx="12"/>
          </p:nvPr>
        </p:nvSpPr>
        <p:spPr/>
        <p:txBody>
          <a:bodyPr/>
          <a:lstStyle/>
          <a:p>
            <a:fld id="{C16EC4D7-04A5-448E-8E5E-46AE1950DA35}" type="slidenum">
              <a:rPr lang="en-ZA" smtClean="0"/>
              <a:pPr/>
              <a:t>9</a:t>
            </a:fld>
            <a:endParaRPr lang="en-ZA"/>
          </a:p>
        </p:txBody>
      </p:sp>
      <p:sp>
        <p:nvSpPr>
          <p:cNvPr id="6" name="Date Placeholder 5"/>
          <p:cNvSpPr>
            <a:spLocks noGrp="1"/>
          </p:cNvSpPr>
          <p:nvPr>
            <p:ph type="dt" sz="half" idx="10"/>
          </p:nvPr>
        </p:nvSpPr>
        <p:spPr/>
        <p:txBody>
          <a:bodyPr/>
          <a:lstStyle/>
          <a:p>
            <a:fld id="{8C61AC70-F696-42E7-957D-E8641F5785A4}" type="datetime1">
              <a:rPr lang="en-ZA" smtClean="0"/>
              <a:pPr/>
              <a:t>2017/07/04</a:t>
            </a:fld>
            <a:endParaRPr lang="en-ZA"/>
          </a:p>
        </p:txBody>
      </p:sp>
      <p:pic>
        <p:nvPicPr>
          <p:cNvPr id="7" name="Picture 6" descr="C:\Users\MNkosi\Desktop\October 2013\new_health_logo.jpg"/>
          <p:cNvPicPr/>
          <p:nvPr/>
        </p:nvPicPr>
        <p:blipFill>
          <a:blip r:embed="rId2" cstate="print"/>
          <a:srcRect/>
          <a:stretch>
            <a:fillRect/>
          </a:stretch>
        </p:blipFill>
        <p:spPr bwMode="auto">
          <a:xfrm>
            <a:off x="0" y="214290"/>
            <a:ext cx="2285984" cy="1000132"/>
          </a:xfrm>
          <a:prstGeom prst="rect">
            <a:avLst/>
          </a:prstGeom>
          <a:noFill/>
          <a:ln w="9525">
            <a:noFill/>
            <a:miter lim="800000"/>
            <a:headEnd/>
            <a:tailEnd/>
          </a:ln>
        </p:spPr>
      </p:pic>
    </p:spTree>
    <p:extLst>
      <p:ext uri="{BB962C8B-B14F-4D97-AF65-F5344CB8AC3E}">
        <p14:creationId xmlns="" xmlns:p14="http://schemas.microsoft.com/office/powerpoint/2010/main" val="31533874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3799</TotalTime>
  <Words>1716</Words>
  <Application>Microsoft Office PowerPoint</Application>
  <PresentationFormat>On-screen Show (4:3)</PresentationFormat>
  <Paragraphs>194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NATIONAL HEALTH INSURANCE FOR SOUTH AFRICA Towards Universal Health Coverage</vt:lpstr>
      <vt:lpstr>Introduction</vt:lpstr>
      <vt:lpstr>WHAT IS NHI</vt:lpstr>
      <vt:lpstr>              WHAT IS THE BASIS FOR NHI</vt:lpstr>
      <vt:lpstr>               HOW WILL NHI TO TRANSFORMATION</vt:lpstr>
      <vt:lpstr>         FEATURES OF NHI</vt:lpstr>
      <vt:lpstr>        PRINCIPLES OF NHI</vt:lpstr>
      <vt:lpstr>           Population Coverage</vt:lpstr>
      <vt:lpstr>              SERVICE COVERAGE</vt:lpstr>
      <vt:lpstr>        COST COVERAGE</vt:lpstr>
      <vt:lpstr>ORGANISATION OF THE HEALTH CARE SYSTEM AND SERVICES UNDER NHI </vt:lpstr>
      <vt:lpstr>ORGANISATION OF THE HEALTH CARE SYSTEM AND SERVICES UNDER NHI  </vt:lpstr>
      <vt:lpstr>ORGANISATION OF THE HEALTH CARE SYSTEM AND SERVICES UNDER NHI (2)</vt:lpstr>
      <vt:lpstr>              POOLING OF REVENUE THROUGH NHI FUND</vt:lpstr>
      <vt:lpstr>                PURCHASING OF SERVICES</vt:lpstr>
      <vt:lpstr>                CONTRACTING OF HEALTH SERVICE PROVIDERS</vt:lpstr>
      <vt:lpstr>                  PROVIDER PAYMENT MECHANISMS</vt:lpstr>
      <vt:lpstr>                   HEALTH TECHNOLOGY ASSESSMENT</vt:lpstr>
      <vt:lpstr>                        PROCUREMENT OF PHARMACEUTICALS AND GOODS</vt:lpstr>
      <vt:lpstr>END</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HEALTH INSURANCE FOR SOUTH AFRICA</dc:title>
  <dc:creator>Aquina</dc:creator>
  <cp:lastModifiedBy>KokJ</cp:lastModifiedBy>
  <cp:revision>100</cp:revision>
  <dcterms:created xsi:type="dcterms:W3CDTF">2015-03-04T18:07:47Z</dcterms:created>
  <dcterms:modified xsi:type="dcterms:W3CDTF">2017-07-04T09:54:11Z</dcterms:modified>
</cp:coreProperties>
</file>