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357" r:id="rId3"/>
    <p:sldId id="358" r:id="rId4"/>
    <p:sldId id="351" r:id="rId5"/>
    <p:sldId id="266" r:id="rId6"/>
    <p:sldId id="268" r:id="rId7"/>
    <p:sldId id="281" r:id="rId8"/>
    <p:sldId id="280" r:id="rId9"/>
    <p:sldId id="293" r:id="rId10"/>
    <p:sldId id="294" r:id="rId11"/>
    <p:sldId id="285" r:id="rId12"/>
    <p:sldId id="307" r:id="rId13"/>
    <p:sldId id="329" r:id="rId14"/>
    <p:sldId id="341" r:id="rId15"/>
    <p:sldId id="352" r:id="rId16"/>
  </p:sldIdLst>
  <p:sldSz cx="9144000" cy="6858000" type="screen4x3"/>
  <p:notesSz cx="7010400" cy="92964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Default Section" id="{F310C1F8-587C-42C5-A62C-A7552B7B3DAB}">
          <p14:sldIdLst>
            <p14:sldId id="256"/>
            <p14:sldId id="357"/>
            <p14:sldId id="358"/>
          </p14:sldIdLst>
        </p14:section>
        <p14:section name="Implementation Matrix" id="{1B31B637-B66C-46EA-913B-8D2798924010}">
          <p14:sldIdLst>
            <p14:sldId id="351"/>
            <p14:sldId id="266"/>
            <p14:sldId id="268"/>
            <p14:sldId id="281"/>
            <p14:sldId id="280"/>
            <p14:sldId id="293"/>
            <p14:sldId id="294"/>
            <p14:sldId id="285"/>
            <p14:sldId id="307"/>
            <p14:sldId id="329"/>
            <p14:sldId id="341"/>
            <p14:sldId id="352"/>
          </p14:sldIdLst>
        </p14:section>
      </p14:sectionLst>
    </p:ext>
    <p:ext uri="{EFAFB233-063F-42B5-8137-9DF3F51BA10A}">
      <p15:sldGuideLst xmlns="" xmlns:p15="http://schemas.microsoft.com/office/powerpoint/2012/main">
        <p15:guide id="1" orient="horz" pos="4032">
          <p15:clr>
            <a:srgbClr val="A4A3A4"/>
          </p15:clr>
        </p15:guide>
        <p15:guide id="2" orient="horz" pos="3888">
          <p15:clr>
            <a:srgbClr val="A4A3A4"/>
          </p15:clr>
        </p15:guide>
        <p15:guide id="3" orient="horz" pos="2880">
          <p15:clr>
            <a:srgbClr val="A4A3A4"/>
          </p15:clr>
        </p15:guide>
        <p15:guide id="4" orient="horz" pos="720">
          <p15:clr>
            <a:srgbClr val="A4A3A4"/>
          </p15:clr>
        </p15:guide>
        <p15:guide id="5" orient="horz" pos="1392">
          <p15:clr>
            <a:srgbClr val="A4A3A4"/>
          </p15:clr>
        </p15:guide>
        <p15:guide id="6" orient="horz" pos="2160">
          <p15:clr>
            <a:srgbClr val="A4A3A4"/>
          </p15:clr>
        </p15:guide>
        <p15:guide id="7" orient="horz" pos="3600">
          <p15:clr>
            <a:srgbClr val="A4A3A4"/>
          </p15:clr>
        </p15:guide>
        <p15:guide id="8" orient="horz" pos="2448">
          <p15:clr>
            <a:srgbClr val="A4A3A4"/>
          </p15:clr>
        </p15:guide>
        <p15:guide id="9" orient="horz" pos="864">
          <p15:clr>
            <a:srgbClr val="A4A3A4"/>
          </p15:clr>
        </p15:guide>
        <p15:guide id="10" orient="horz" pos="3408">
          <p15:clr>
            <a:srgbClr val="A4A3A4"/>
          </p15:clr>
        </p15:guide>
        <p15:guide id="11" orient="horz" pos="1488">
          <p15:clr>
            <a:srgbClr val="A4A3A4"/>
          </p15:clr>
        </p15:guide>
        <p15:guide id="12" orient="horz" pos="3120">
          <p15:clr>
            <a:srgbClr val="A4A3A4"/>
          </p15:clr>
        </p15:guide>
        <p15:guide id="13" pos="2928">
          <p15:clr>
            <a:srgbClr val="A4A3A4"/>
          </p15:clr>
        </p15:guide>
        <p15:guide id="14" pos="5616">
          <p15:clr>
            <a:srgbClr val="A4A3A4"/>
          </p15:clr>
        </p15:guide>
        <p15:guide id="15" pos="144">
          <p15:clr>
            <a:srgbClr val="A4A3A4"/>
          </p15:clr>
        </p15:guide>
        <p15:guide id="16" pos="2304">
          <p15:clr>
            <a:srgbClr val="A4A3A4"/>
          </p15:clr>
        </p15:guide>
        <p15:guide id="17" pos="2160">
          <p15:clr>
            <a:srgbClr val="A4A3A4"/>
          </p15:clr>
        </p15:guide>
        <p15:guide id="18" pos="3792">
          <p15:clr>
            <a:srgbClr val="A4A3A4"/>
          </p15:clr>
        </p15:guide>
        <p15:guide id="19" pos="576">
          <p15:clr>
            <a:srgbClr val="A4A3A4"/>
          </p15:clr>
        </p15:guide>
        <p15:guide id="20" pos="960">
          <p15:clr>
            <a:srgbClr val="A4A3A4"/>
          </p15:clr>
        </p15:guide>
        <p15:guide id="21" pos="5328">
          <p15:clr>
            <a:srgbClr val="A4A3A4"/>
          </p15:clr>
        </p15:guide>
        <p15:guide id="22" orient="horz" pos="1200">
          <p15:clr>
            <a:srgbClr val="A4A3A4"/>
          </p15:clr>
        </p15:guide>
        <p15:guide id="23" orient="horz" pos="3456">
          <p15:clr>
            <a:srgbClr val="A4A3A4"/>
          </p15:clr>
        </p15:guide>
        <p15:guide id="24" orient="horz" pos="22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E7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8"/>
    <p:restoredTop sz="86458"/>
  </p:normalViewPr>
  <p:slideViewPr>
    <p:cSldViewPr showGuides="1">
      <p:cViewPr>
        <p:scale>
          <a:sx n="90" d="100"/>
          <a:sy n="90" d="100"/>
        </p:scale>
        <p:origin x="-756" y="-72"/>
      </p:cViewPr>
      <p:guideLst>
        <p:guide orient="horz" pos="4032"/>
        <p:guide orient="horz" pos="3888"/>
        <p:guide orient="horz" pos="2880"/>
        <p:guide orient="horz" pos="720"/>
        <p:guide orient="horz" pos="1392"/>
        <p:guide orient="horz" pos="2160"/>
        <p:guide orient="horz" pos="3600"/>
        <p:guide orient="horz" pos="2448"/>
        <p:guide pos="2928"/>
        <p:guide pos="5616"/>
        <p:guide pos="144"/>
        <p:guide pos="2304"/>
        <p:guide pos="2160"/>
        <p:guide pos="3792"/>
        <p:guide pos="576"/>
        <p:guide pos="9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50920E-BE30-4949-8104-6B9E94922F4B}" type="doc">
      <dgm:prSet loTypeId="urn:microsoft.com/office/officeart/2005/8/layout/matrix3" loCatId="" qsTypeId="urn:microsoft.com/office/officeart/2005/8/quickstyle/simple4" qsCatId="simple" csTypeId="urn:microsoft.com/office/officeart/2005/8/colors/accent1_3" csCatId="accent1" phldr="1"/>
      <dgm:spPr/>
      <dgm:t>
        <a:bodyPr/>
        <a:lstStyle/>
        <a:p>
          <a:endParaRPr lang="en-GB"/>
        </a:p>
      </dgm:t>
    </dgm:pt>
    <dgm:pt modelId="{455CE0FC-B743-E348-BBBA-D07CB52FF8DD}">
      <dgm:prSet phldrT="[Text]"/>
      <dgm:spPr/>
      <dgm:t>
        <a:bodyPr/>
        <a:lstStyle/>
        <a:p>
          <a:r>
            <a:rPr lang="en-GB" dirty="0" smtClean="0"/>
            <a:t>Financing</a:t>
          </a:r>
          <a:endParaRPr lang="en-GB" dirty="0"/>
        </a:p>
      </dgm:t>
    </dgm:pt>
    <dgm:pt modelId="{1B0B4041-184D-9B43-9961-A1CB7ABA60D4}" type="parTrans" cxnId="{E1F44F5A-4D22-0A45-9318-555953DDEE96}">
      <dgm:prSet/>
      <dgm:spPr/>
      <dgm:t>
        <a:bodyPr/>
        <a:lstStyle/>
        <a:p>
          <a:endParaRPr lang="en-GB"/>
        </a:p>
      </dgm:t>
    </dgm:pt>
    <dgm:pt modelId="{D7A106DC-90AD-5941-9923-079CA0E666BC}" type="sibTrans" cxnId="{E1F44F5A-4D22-0A45-9318-555953DDEE96}">
      <dgm:prSet/>
      <dgm:spPr/>
      <dgm:t>
        <a:bodyPr/>
        <a:lstStyle/>
        <a:p>
          <a:endParaRPr lang="en-GB"/>
        </a:p>
      </dgm:t>
    </dgm:pt>
    <dgm:pt modelId="{7E5A570C-91FB-C74E-A7F4-991D8A307C44}">
      <dgm:prSet phldrT="[Text]"/>
      <dgm:spPr/>
      <dgm:t>
        <a:bodyPr/>
        <a:lstStyle/>
        <a:p>
          <a:r>
            <a:rPr lang="en-GB" dirty="0" smtClean="0"/>
            <a:t>Provision</a:t>
          </a:r>
          <a:endParaRPr lang="en-GB" dirty="0"/>
        </a:p>
      </dgm:t>
    </dgm:pt>
    <dgm:pt modelId="{23ADE084-A2CE-5A49-A14E-1C5594432583}" type="parTrans" cxnId="{1C5282D4-6537-5B44-8E8A-A540D5390263}">
      <dgm:prSet/>
      <dgm:spPr/>
      <dgm:t>
        <a:bodyPr/>
        <a:lstStyle/>
        <a:p>
          <a:endParaRPr lang="en-GB"/>
        </a:p>
      </dgm:t>
    </dgm:pt>
    <dgm:pt modelId="{BD110E88-B19C-6047-90BC-C8DF0D22CEF4}" type="sibTrans" cxnId="{1C5282D4-6537-5B44-8E8A-A540D5390263}">
      <dgm:prSet/>
      <dgm:spPr/>
      <dgm:t>
        <a:bodyPr/>
        <a:lstStyle/>
        <a:p>
          <a:endParaRPr lang="en-GB"/>
        </a:p>
      </dgm:t>
    </dgm:pt>
    <dgm:pt modelId="{B6CAEB97-4A42-9742-88CB-25DE2532F1DA}">
      <dgm:prSet phldrT="[Text]"/>
      <dgm:spPr/>
      <dgm:t>
        <a:bodyPr/>
        <a:lstStyle/>
        <a:p>
          <a:r>
            <a:rPr lang="en-GB" dirty="0" smtClean="0"/>
            <a:t>Governance</a:t>
          </a:r>
          <a:endParaRPr lang="en-GB" dirty="0"/>
        </a:p>
      </dgm:t>
    </dgm:pt>
    <dgm:pt modelId="{8DF5A490-550C-254C-B3CE-FCC76A8EE1A3}" type="parTrans" cxnId="{469E618E-FB31-1441-9D11-36977DE5BCEB}">
      <dgm:prSet/>
      <dgm:spPr/>
      <dgm:t>
        <a:bodyPr/>
        <a:lstStyle/>
        <a:p>
          <a:endParaRPr lang="en-GB"/>
        </a:p>
      </dgm:t>
    </dgm:pt>
    <dgm:pt modelId="{7C91C0FC-71E0-1A46-8FBF-430272283D12}" type="sibTrans" cxnId="{469E618E-FB31-1441-9D11-36977DE5BCEB}">
      <dgm:prSet/>
      <dgm:spPr/>
      <dgm:t>
        <a:bodyPr/>
        <a:lstStyle/>
        <a:p>
          <a:endParaRPr lang="en-GB"/>
        </a:p>
      </dgm:t>
    </dgm:pt>
    <dgm:pt modelId="{3FBCB18B-F627-7945-8F7C-5E76926258D9}">
      <dgm:prSet phldrT="[Text]"/>
      <dgm:spPr/>
      <dgm:t>
        <a:bodyPr/>
        <a:lstStyle/>
        <a:p>
          <a:r>
            <a:rPr lang="en-GB" dirty="0" smtClean="0"/>
            <a:t>Regulatory</a:t>
          </a:r>
          <a:endParaRPr lang="en-GB" dirty="0"/>
        </a:p>
      </dgm:t>
    </dgm:pt>
    <dgm:pt modelId="{86E8ECC0-91AD-9F44-A376-4D7A53810D41}" type="parTrans" cxnId="{9423A4D0-5221-BE46-847B-11EEC3316184}">
      <dgm:prSet/>
      <dgm:spPr/>
      <dgm:t>
        <a:bodyPr/>
        <a:lstStyle/>
        <a:p>
          <a:endParaRPr lang="en-GB"/>
        </a:p>
      </dgm:t>
    </dgm:pt>
    <dgm:pt modelId="{62CF6668-7088-D644-8BBD-C144AA790934}" type="sibTrans" cxnId="{9423A4D0-5221-BE46-847B-11EEC3316184}">
      <dgm:prSet/>
      <dgm:spPr/>
      <dgm:t>
        <a:bodyPr/>
        <a:lstStyle/>
        <a:p>
          <a:endParaRPr lang="en-GB"/>
        </a:p>
      </dgm:t>
    </dgm:pt>
    <dgm:pt modelId="{816D14FA-6670-8A47-B361-ED04040CFC0C}" type="pres">
      <dgm:prSet presAssocID="{4C50920E-BE30-4949-8104-6B9E94922F4B}" presName="matrix" presStyleCnt="0">
        <dgm:presLayoutVars>
          <dgm:chMax val="1"/>
          <dgm:dir/>
          <dgm:resizeHandles val="exact"/>
        </dgm:presLayoutVars>
      </dgm:prSet>
      <dgm:spPr/>
      <dgm:t>
        <a:bodyPr/>
        <a:lstStyle/>
        <a:p>
          <a:endParaRPr lang="en-GB"/>
        </a:p>
      </dgm:t>
    </dgm:pt>
    <dgm:pt modelId="{16B38085-2FC6-AD46-9D98-406B9347BE55}" type="pres">
      <dgm:prSet presAssocID="{4C50920E-BE30-4949-8104-6B9E94922F4B}" presName="diamond" presStyleLbl="bgShp" presStyleIdx="0" presStyleCnt="1"/>
      <dgm:spPr/>
      <dgm:t>
        <a:bodyPr/>
        <a:lstStyle/>
        <a:p>
          <a:endParaRPr lang="en-GB"/>
        </a:p>
      </dgm:t>
    </dgm:pt>
    <dgm:pt modelId="{580524AD-93CB-D540-9709-A29A2FD8ABC7}" type="pres">
      <dgm:prSet presAssocID="{4C50920E-BE30-4949-8104-6B9E94922F4B}" presName="quad1" presStyleLbl="node1" presStyleIdx="0" presStyleCnt="4">
        <dgm:presLayoutVars>
          <dgm:chMax val="0"/>
          <dgm:chPref val="0"/>
          <dgm:bulletEnabled val="1"/>
        </dgm:presLayoutVars>
      </dgm:prSet>
      <dgm:spPr/>
      <dgm:t>
        <a:bodyPr/>
        <a:lstStyle/>
        <a:p>
          <a:endParaRPr lang="en-GB"/>
        </a:p>
      </dgm:t>
    </dgm:pt>
    <dgm:pt modelId="{C66DAFCF-7551-0A46-9A4D-E5897A95E8DC}" type="pres">
      <dgm:prSet presAssocID="{4C50920E-BE30-4949-8104-6B9E94922F4B}" presName="quad2" presStyleLbl="node1" presStyleIdx="1" presStyleCnt="4">
        <dgm:presLayoutVars>
          <dgm:chMax val="0"/>
          <dgm:chPref val="0"/>
          <dgm:bulletEnabled val="1"/>
        </dgm:presLayoutVars>
      </dgm:prSet>
      <dgm:spPr/>
      <dgm:t>
        <a:bodyPr/>
        <a:lstStyle/>
        <a:p>
          <a:endParaRPr lang="en-GB"/>
        </a:p>
      </dgm:t>
    </dgm:pt>
    <dgm:pt modelId="{C48543F8-DA3C-4F45-BFD4-AC01149F0BFF}" type="pres">
      <dgm:prSet presAssocID="{4C50920E-BE30-4949-8104-6B9E94922F4B}" presName="quad3" presStyleLbl="node1" presStyleIdx="2" presStyleCnt="4">
        <dgm:presLayoutVars>
          <dgm:chMax val="0"/>
          <dgm:chPref val="0"/>
          <dgm:bulletEnabled val="1"/>
        </dgm:presLayoutVars>
      </dgm:prSet>
      <dgm:spPr/>
      <dgm:t>
        <a:bodyPr/>
        <a:lstStyle/>
        <a:p>
          <a:endParaRPr lang="en-GB"/>
        </a:p>
      </dgm:t>
    </dgm:pt>
    <dgm:pt modelId="{92F4EF4C-AA79-9D41-AE83-B865F39D66BE}" type="pres">
      <dgm:prSet presAssocID="{4C50920E-BE30-4949-8104-6B9E94922F4B}" presName="quad4" presStyleLbl="node1" presStyleIdx="3" presStyleCnt="4">
        <dgm:presLayoutVars>
          <dgm:chMax val="0"/>
          <dgm:chPref val="0"/>
          <dgm:bulletEnabled val="1"/>
        </dgm:presLayoutVars>
      </dgm:prSet>
      <dgm:spPr/>
      <dgm:t>
        <a:bodyPr/>
        <a:lstStyle/>
        <a:p>
          <a:endParaRPr lang="en-GB"/>
        </a:p>
      </dgm:t>
    </dgm:pt>
  </dgm:ptLst>
  <dgm:cxnLst>
    <dgm:cxn modelId="{A42A31F5-172C-4B4A-8979-316FFF37FB7A}" type="presOf" srcId="{455CE0FC-B743-E348-BBBA-D07CB52FF8DD}" destId="{580524AD-93CB-D540-9709-A29A2FD8ABC7}" srcOrd="0" destOrd="0" presId="urn:microsoft.com/office/officeart/2005/8/layout/matrix3"/>
    <dgm:cxn modelId="{1C5282D4-6537-5B44-8E8A-A540D5390263}" srcId="{4C50920E-BE30-4949-8104-6B9E94922F4B}" destId="{7E5A570C-91FB-C74E-A7F4-991D8A307C44}" srcOrd="1" destOrd="0" parTransId="{23ADE084-A2CE-5A49-A14E-1C5594432583}" sibTransId="{BD110E88-B19C-6047-90BC-C8DF0D22CEF4}"/>
    <dgm:cxn modelId="{E98FAD50-D497-F34C-9802-4C720270F9E5}" type="presOf" srcId="{B6CAEB97-4A42-9742-88CB-25DE2532F1DA}" destId="{C48543F8-DA3C-4F45-BFD4-AC01149F0BFF}" srcOrd="0" destOrd="0" presId="urn:microsoft.com/office/officeart/2005/8/layout/matrix3"/>
    <dgm:cxn modelId="{44ABD297-5985-EB4B-8A0E-2D42D49D0296}" type="presOf" srcId="{7E5A570C-91FB-C74E-A7F4-991D8A307C44}" destId="{C66DAFCF-7551-0A46-9A4D-E5897A95E8DC}" srcOrd="0" destOrd="0" presId="urn:microsoft.com/office/officeart/2005/8/layout/matrix3"/>
    <dgm:cxn modelId="{03633F06-08A5-5A47-B4D7-EEE3058E1CAB}" type="presOf" srcId="{4C50920E-BE30-4949-8104-6B9E94922F4B}" destId="{816D14FA-6670-8A47-B361-ED04040CFC0C}" srcOrd="0" destOrd="0" presId="urn:microsoft.com/office/officeart/2005/8/layout/matrix3"/>
    <dgm:cxn modelId="{E1F44F5A-4D22-0A45-9318-555953DDEE96}" srcId="{4C50920E-BE30-4949-8104-6B9E94922F4B}" destId="{455CE0FC-B743-E348-BBBA-D07CB52FF8DD}" srcOrd="0" destOrd="0" parTransId="{1B0B4041-184D-9B43-9961-A1CB7ABA60D4}" sibTransId="{D7A106DC-90AD-5941-9923-079CA0E666BC}"/>
    <dgm:cxn modelId="{469E618E-FB31-1441-9D11-36977DE5BCEB}" srcId="{4C50920E-BE30-4949-8104-6B9E94922F4B}" destId="{B6CAEB97-4A42-9742-88CB-25DE2532F1DA}" srcOrd="2" destOrd="0" parTransId="{8DF5A490-550C-254C-B3CE-FCC76A8EE1A3}" sibTransId="{7C91C0FC-71E0-1A46-8FBF-430272283D12}"/>
    <dgm:cxn modelId="{9423A4D0-5221-BE46-847B-11EEC3316184}" srcId="{4C50920E-BE30-4949-8104-6B9E94922F4B}" destId="{3FBCB18B-F627-7945-8F7C-5E76926258D9}" srcOrd="3" destOrd="0" parTransId="{86E8ECC0-91AD-9F44-A376-4D7A53810D41}" sibTransId="{62CF6668-7088-D644-8BBD-C144AA790934}"/>
    <dgm:cxn modelId="{8E0C3410-4C95-D342-8268-39EEF1DD42C8}" type="presOf" srcId="{3FBCB18B-F627-7945-8F7C-5E76926258D9}" destId="{92F4EF4C-AA79-9D41-AE83-B865F39D66BE}" srcOrd="0" destOrd="0" presId="urn:microsoft.com/office/officeart/2005/8/layout/matrix3"/>
    <dgm:cxn modelId="{63B851FD-0817-8D4B-8C0A-A9BECBC73185}" type="presParOf" srcId="{816D14FA-6670-8A47-B361-ED04040CFC0C}" destId="{16B38085-2FC6-AD46-9D98-406B9347BE55}" srcOrd="0" destOrd="0" presId="urn:microsoft.com/office/officeart/2005/8/layout/matrix3"/>
    <dgm:cxn modelId="{D37E9F53-040E-0B4C-9766-C5F33D148ACD}" type="presParOf" srcId="{816D14FA-6670-8A47-B361-ED04040CFC0C}" destId="{580524AD-93CB-D540-9709-A29A2FD8ABC7}" srcOrd="1" destOrd="0" presId="urn:microsoft.com/office/officeart/2005/8/layout/matrix3"/>
    <dgm:cxn modelId="{F07EC67F-3622-6749-9E80-7F84ABE86CBB}" type="presParOf" srcId="{816D14FA-6670-8A47-B361-ED04040CFC0C}" destId="{C66DAFCF-7551-0A46-9A4D-E5897A95E8DC}" srcOrd="2" destOrd="0" presId="urn:microsoft.com/office/officeart/2005/8/layout/matrix3"/>
    <dgm:cxn modelId="{3E907A9C-3B16-1A40-8FE8-D063836008BE}" type="presParOf" srcId="{816D14FA-6670-8A47-B361-ED04040CFC0C}" destId="{C48543F8-DA3C-4F45-BFD4-AC01149F0BFF}" srcOrd="3" destOrd="0" presId="urn:microsoft.com/office/officeart/2005/8/layout/matrix3"/>
    <dgm:cxn modelId="{62653895-9DF7-3F4D-889C-B21CBCEC4BB6}" type="presParOf" srcId="{816D14FA-6670-8A47-B361-ED04040CFC0C}" destId="{92F4EF4C-AA79-9D41-AE83-B865F39D66BE}" srcOrd="4" destOrd="0" presId="urn:microsoft.com/office/officeart/2005/8/layout/matrix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B38085-2FC6-AD46-9D98-406B9347BE55}">
      <dsp:nvSpPr>
        <dsp:cNvPr id="0" name=""/>
        <dsp:cNvSpPr/>
      </dsp:nvSpPr>
      <dsp:spPr>
        <a:xfrm>
          <a:off x="1980220" y="0"/>
          <a:ext cx="4752528" cy="4752528"/>
        </a:xfrm>
        <a:prstGeom prst="diamond">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580524AD-93CB-D540-9709-A29A2FD8ABC7}">
      <dsp:nvSpPr>
        <dsp:cNvPr id="0" name=""/>
        <dsp:cNvSpPr/>
      </dsp:nvSpPr>
      <dsp:spPr>
        <a:xfrm>
          <a:off x="2431710" y="451490"/>
          <a:ext cx="1853485" cy="1853485"/>
        </a:xfrm>
        <a:prstGeom prst="round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kern="1200" dirty="0" smtClean="0"/>
            <a:t>Financing</a:t>
          </a:r>
          <a:endParaRPr lang="en-GB" sz="2300" kern="1200" dirty="0"/>
        </a:p>
      </dsp:txBody>
      <dsp:txXfrm>
        <a:off x="2431710" y="451490"/>
        <a:ext cx="1853485" cy="1853485"/>
      </dsp:txXfrm>
    </dsp:sp>
    <dsp:sp modelId="{C66DAFCF-7551-0A46-9A4D-E5897A95E8DC}">
      <dsp:nvSpPr>
        <dsp:cNvPr id="0" name=""/>
        <dsp:cNvSpPr/>
      </dsp:nvSpPr>
      <dsp:spPr>
        <a:xfrm>
          <a:off x="4427771" y="451490"/>
          <a:ext cx="1853485" cy="1853485"/>
        </a:xfrm>
        <a:prstGeom prst="roundRect">
          <a:avLst/>
        </a:prstGeom>
        <a:gradFill rotWithShape="0">
          <a:gsLst>
            <a:gs pos="0">
              <a:schemeClr val="accent1">
                <a:shade val="80000"/>
                <a:hueOff val="-268737"/>
                <a:satOff val="-30764"/>
                <a:lumOff val="15175"/>
                <a:alphaOff val="0"/>
                <a:shade val="51000"/>
                <a:satMod val="130000"/>
              </a:schemeClr>
            </a:gs>
            <a:gs pos="80000">
              <a:schemeClr val="accent1">
                <a:shade val="80000"/>
                <a:hueOff val="-268737"/>
                <a:satOff val="-30764"/>
                <a:lumOff val="15175"/>
                <a:alphaOff val="0"/>
                <a:shade val="93000"/>
                <a:satMod val="130000"/>
              </a:schemeClr>
            </a:gs>
            <a:gs pos="100000">
              <a:schemeClr val="accent1">
                <a:shade val="80000"/>
                <a:hueOff val="-268737"/>
                <a:satOff val="-30764"/>
                <a:lumOff val="1517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kern="1200" dirty="0" smtClean="0"/>
            <a:t>Provision</a:t>
          </a:r>
          <a:endParaRPr lang="en-GB" sz="2300" kern="1200" dirty="0"/>
        </a:p>
      </dsp:txBody>
      <dsp:txXfrm>
        <a:off x="4427771" y="451490"/>
        <a:ext cx="1853485" cy="1853485"/>
      </dsp:txXfrm>
    </dsp:sp>
    <dsp:sp modelId="{C48543F8-DA3C-4F45-BFD4-AC01149F0BFF}">
      <dsp:nvSpPr>
        <dsp:cNvPr id="0" name=""/>
        <dsp:cNvSpPr/>
      </dsp:nvSpPr>
      <dsp:spPr>
        <a:xfrm>
          <a:off x="2431710" y="2447551"/>
          <a:ext cx="1853485" cy="1853485"/>
        </a:xfrm>
        <a:prstGeom prst="roundRect">
          <a:avLst/>
        </a:prstGeom>
        <a:gradFill rotWithShape="0">
          <a:gsLst>
            <a:gs pos="0">
              <a:schemeClr val="accent1">
                <a:shade val="80000"/>
                <a:hueOff val="-537475"/>
                <a:satOff val="-61528"/>
                <a:lumOff val="30350"/>
                <a:alphaOff val="0"/>
                <a:shade val="51000"/>
                <a:satMod val="130000"/>
              </a:schemeClr>
            </a:gs>
            <a:gs pos="80000">
              <a:schemeClr val="accent1">
                <a:shade val="80000"/>
                <a:hueOff val="-537475"/>
                <a:satOff val="-61528"/>
                <a:lumOff val="30350"/>
                <a:alphaOff val="0"/>
                <a:shade val="93000"/>
                <a:satMod val="130000"/>
              </a:schemeClr>
            </a:gs>
            <a:gs pos="100000">
              <a:schemeClr val="accent1">
                <a:shade val="80000"/>
                <a:hueOff val="-537475"/>
                <a:satOff val="-61528"/>
                <a:lumOff val="3035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kern="1200" dirty="0" smtClean="0"/>
            <a:t>Governance</a:t>
          </a:r>
          <a:endParaRPr lang="en-GB" sz="2300" kern="1200" dirty="0"/>
        </a:p>
      </dsp:txBody>
      <dsp:txXfrm>
        <a:off x="2431710" y="2447551"/>
        <a:ext cx="1853485" cy="1853485"/>
      </dsp:txXfrm>
    </dsp:sp>
    <dsp:sp modelId="{92F4EF4C-AA79-9D41-AE83-B865F39D66BE}">
      <dsp:nvSpPr>
        <dsp:cNvPr id="0" name=""/>
        <dsp:cNvSpPr/>
      </dsp:nvSpPr>
      <dsp:spPr>
        <a:xfrm>
          <a:off x="4427771" y="2447551"/>
          <a:ext cx="1853485" cy="1853485"/>
        </a:xfrm>
        <a:prstGeom prst="roundRect">
          <a:avLst/>
        </a:prstGeom>
        <a:gradFill rotWithShape="0">
          <a:gsLst>
            <a:gs pos="0">
              <a:schemeClr val="accent1">
                <a:shade val="80000"/>
                <a:hueOff val="-806212"/>
                <a:satOff val="-92292"/>
                <a:lumOff val="45525"/>
                <a:alphaOff val="0"/>
                <a:shade val="51000"/>
                <a:satMod val="130000"/>
              </a:schemeClr>
            </a:gs>
            <a:gs pos="80000">
              <a:schemeClr val="accent1">
                <a:shade val="80000"/>
                <a:hueOff val="-806212"/>
                <a:satOff val="-92292"/>
                <a:lumOff val="45525"/>
                <a:alphaOff val="0"/>
                <a:shade val="93000"/>
                <a:satMod val="130000"/>
              </a:schemeClr>
            </a:gs>
            <a:gs pos="100000">
              <a:schemeClr val="accent1">
                <a:shade val="80000"/>
                <a:hueOff val="-806212"/>
                <a:satOff val="-92292"/>
                <a:lumOff val="4552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kern="1200" dirty="0" smtClean="0"/>
            <a:t>Regulatory</a:t>
          </a:r>
          <a:endParaRPr lang="en-GB" sz="2300" kern="1200" dirty="0"/>
        </a:p>
      </dsp:txBody>
      <dsp:txXfrm>
        <a:off x="4427771" y="2447551"/>
        <a:ext cx="1853485" cy="1853485"/>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052" cy="465456"/>
          </a:xfrm>
          <a:prstGeom prst="rect">
            <a:avLst/>
          </a:prstGeom>
        </p:spPr>
        <p:txBody>
          <a:bodyPr vert="horz" lIns="91504" tIns="45752" rIns="91504" bIns="45752" rtlCol="0"/>
          <a:lstStyle>
            <a:lvl1pPr algn="l">
              <a:defRPr sz="1200"/>
            </a:lvl1pPr>
          </a:lstStyle>
          <a:p>
            <a:endParaRPr lang="en-US"/>
          </a:p>
        </p:txBody>
      </p:sp>
      <p:sp>
        <p:nvSpPr>
          <p:cNvPr id="3" name="Date Placeholder 2"/>
          <p:cNvSpPr>
            <a:spLocks noGrp="1"/>
          </p:cNvSpPr>
          <p:nvPr>
            <p:ph type="dt" sz="quarter" idx="1"/>
          </p:nvPr>
        </p:nvSpPr>
        <p:spPr>
          <a:xfrm>
            <a:off x="3970761" y="0"/>
            <a:ext cx="3038052" cy="465456"/>
          </a:xfrm>
          <a:prstGeom prst="rect">
            <a:avLst/>
          </a:prstGeom>
        </p:spPr>
        <p:txBody>
          <a:bodyPr vert="horz" lIns="91504" tIns="45752" rIns="91504" bIns="45752" rtlCol="0"/>
          <a:lstStyle>
            <a:lvl1pPr algn="r">
              <a:defRPr sz="1200"/>
            </a:lvl1pPr>
          </a:lstStyle>
          <a:p>
            <a:fld id="{B423E284-C654-4C12-8DF2-788671D0438C}" type="datetimeFigureOut">
              <a:rPr lang="en-US" smtClean="0"/>
              <a:pPr/>
              <a:t>7/4/2017</a:t>
            </a:fld>
            <a:endParaRPr lang="en-US"/>
          </a:p>
        </p:txBody>
      </p:sp>
      <p:sp>
        <p:nvSpPr>
          <p:cNvPr id="4" name="Footer Placeholder 3"/>
          <p:cNvSpPr>
            <a:spLocks noGrp="1"/>
          </p:cNvSpPr>
          <p:nvPr>
            <p:ph type="ftr" sz="quarter" idx="2"/>
          </p:nvPr>
        </p:nvSpPr>
        <p:spPr>
          <a:xfrm>
            <a:off x="1" y="8829356"/>
            <a:ext cx="3038052" cy="465456"/>
          </a:xfrm>
          <a:prstGeom prst="rect">
            <a:avLst/>
          </a:prstGeom>
        </p:spPr>
        <p:txBody>
          <a:bodyPr vert="horz" lIns="91504" tIns="45752" rIns="91504" bIns="45752" rtlCol="0" anchor="b"/>
          <a:lstStyle>
            <a:lvl1pPr algn="l">
              <a:defRPr sz="1200"/>
            </a:lvl1pPr>
          </a:lstStyle>
          <a:p>
            <a:endParaRPr lang="en-US"/>
          </a:p>
        </p:txBody>
      </p:sp>
      <p:sp>
        <p:nvSpPr>
          <p:cNvPr id="5" name="Slide Number Placeholder 4"/>
          <p:cNvSpPr>
            <a:spLocks noGrp="1"/>
          </p:cNvSpPr>
          <p:nvPr>
            <p:ph type="sldNum" sz="quarter" idx="3"/>
          </p:nvPr>
        </p:nvSpPr>
        <p:spPr>
          <a:xfrm>
            <a:off x="3970761" y="8829356"/>
            <a:ext cx="3038052" cy="465456"/>
          </a:xfrm>
          <a:prstGeom prst="rect">
            <a:avLst/>
          </a:prstGeom>
        </p:spPr>
        <p:txBody>
          <a:bodyPr vert="horz" lIns="91504" tIns="45752" rIns="91504" bIns="45752" rtlCol="0" anchor="b"/>
          <a:lstStyle>
            <a:lvl1pPr algn="r">
              <a:defRPr sz="1200"/>
            </a:lvl1pPr>
          </a:lstStyle>
          <a:p>
            <a:fld id="{BA660042-F3F3-4724-9889-A81385EE7643}" type="slidenum">
              <a:rPr lang="en-US" smtClean="0"/>
              <a:pPr/>
              <a:t>‹#›</a:t>
            </a:fld>
            <a:endParaRPr lang="en-US"/>
          </a:p>
        </p:txBody>
      </p:sp>
    </p:spTree>
    <p:extLst>
      <p:ext uri="{BB962C8B-B14F-4D97-AF65-F5344CB8AC3E}">
        <p14:creationId xmlns="" xmlns:p14="http://schemas.microsoft.com/office/powerpoint/2010/main" val="741782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1"/>
          </a:xfrm>
          <a:prstGeom prst="rect">
            <a:avLst/>
          </a:prstGeom>
        </p:spPr>
        <p:txBody>
          <a:bodyPr vert="horz" lIns="93169" tIns="46585" rIns="93169" bIns="46585" rtlCol="0"/>
          <a:lstStyle>
            <a:lvl1pPr algn="l">
              <a:defRPr sz="1200"/>
            </a:lvl1pPr>
          </a:lstStyle>
          <a:p>
            <a:endParaRPr lang="en-US"/>
          </a:p>
        </p:txBody>
      </p:sp>
      <p:sp>
        <p:nvSpPr>
          <p:cNvPr id="3" name="Date Placeholder 2"/>
          <p:cNvSpPr>
            <a:spLocks noGrp="1"/>
          </p:cNvSpPr>
          <p:nvPr>
            <p:ph type="dt" idx="1"/>
          </p:nvPr>
        </p:nvSpPr>
        <p:spPr>
          <a:xfrm>
            <a:off x="3970938" y="1"/>
            <a:ext cx="3037840" cy="464821"/>
          </a:xfrm>
          <a:prstGeom prst="rect">
            <a:avLst/>
          </a:prstGeom>
        </p:spPr>
        <p:txBody>
          <a:bodyPr vert="horz" lIns="93169" tIns="46585" rIns="93169" bIns="46585" rtlCol="0"/>
          <a:lstStyle>
            <a:lvl1pPr algn="r">
              <a:defRPr sz="1200"/>
            </a:lvl1pPr>
          </a:lstStyle>
          <a:p>
            <a:fld id="{FA014CBB-1E3D-4568-83E8-B6C9D120741B}" type="datetimeFigureOut">
              <a:rPr lang="en-US" smtClean="0"/>
              <a:pPr/>
              <a:t>7/4/2017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9" tIns="46585" rIns="93169" bIns="46585" rtlCol="0" anchor="ctr"/>
          <a:lstStyle/>
          <a:p>
            <a:endParaRPr lang="en-US"/>
          </a:p>
        </p:txBody>
      </p:sp>
      <p:sp>
        <p:nvSpPr>
          <p:cNvPr id="5" name="Notes Placeholder 4"/>
          <p:cNvSpPr>
            <a:spLocks noGrp="1"/>
          </p:cNvSpPr>
          <p:nvPr>
            <p:ph type="body" sz="quarter" idx="3"/>
          </p:nvPr>
        </p:nvSpPr>
        <p:spPr>
          <a:xfrm>
            <a:off x="701040" y="4415792"/>
            <a:ext cx="5608320" cy="4183381"/>
          </a:xfrm>
          <a:prstGeom prst="rect">
            <a:avLst/>
          </a:prstGeom>
        </p:spPr>
        <p:txBody>
          <a:bodyPr vert="horz" lIns="93169" tIns="46585" rIns="93169" bIns="4658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3037840" cy="464821"/>
          </a:xfrm>
          <a:prstGeom prst="rect">
            <a:avLst/>
          </a:prstGeom>
        </p:spPr>
        <p:txBody>
          <a:bodyPr vert="horz" lIns="93169" tIns="46585" rIns="93169" bIns="4658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4821"/>
          </a:xfrm>
          <a:prstGeom prst="rect">
            <a:avLst/>
          </a:prstGeom>
        </p:spPr>
        <p:txBody>
          <a:bodyPr vert="horz" lIns="93169" tIns="46585" rIns="93169" bIns="46585" rtlCol="0" anchor="b"/>
          <a:lstStyle>
            <a:lvl1pPr algn="r">
              <a:defRPr sz="1200"/>
            </a:lvl1pPr>
          </a:lstStyle>
          <a:p>
            <a:fld id="{3685DAD6-2C2F-46C0-9BC0-4C907FD42C14}" type="slidenum">
              <a:rPr lang="en-US" smtClean="0"/>
              <a:pPr/>
              <a:t>‹#›</a:t>
            </a:fld>
            <a:endParaRPr lang="en-US"/>
          </a:p>
        </p:txBody>
      </p:sp>
    </p:spTree>
    <p:extLst>
      <p:ext uri="{BB962C8B-B14F-4D97-AF65-F5344CB8AC3E}">
        <p14:creationId xmlns="" xmlns:p14="http://schemas.microsoft.com/office/powerpoint/2010/main" val="691477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vmlDrawing" Target="../drawings/vmlDrawing3.v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638800"/>
          </a:xfrm>
          <a:solidFill>
            <a:schemeClr val="tx2"/>
          </a:solidFill>
        </p:spPr>
        <p:txBody>
          <a:bodyPr>
            <a:normAutofit/>
          </a:bodyPr>
          <a:lstStyle>
            <a:lvl1pPr algn="ctr">
              <a:defRPr sz="4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33800"/>
            <a:ext cx="6400800" cy="685800"/>
          </a:xfrm>
        </p:spPr>
        <p:txBody>
          <a:bodyPr/>
          <a:lstStyle>
            <a:lvl1pPr marL="0" indent="0" algn="ctr">
              <a:buNone/>
              <a:defRPr>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DD72843F-222C-45F8-AD40-150714F18DAC}" type="slidenum">
              <a:rPr lang="en-US" smtClean="0"/>
              <a:pPr/>
              <a:t>‹#›</a:t>
            </a:fld>
            <a:endParaRPr lang="en-US"/>
          </a:p>
        </p:txBody>
      </p:sp>
    </p:spTree>
    <p:extLst>
      <p:ext uri="{BB962C8B-B14F-4D97-AF65-F5344CB8AC3E}">
        <p14:creationId xmlns="" xmlns:p14="http://schemas.microsoft.com/office/powerpoint/2010/main" val="3327154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D72843F-222C-45F8-AD40-150714F18DAC}" type="slidenum">
              <a:rPr lang="en-US" smtClean="0"/>
              <a:pPr/>
              <a:t>‹#›</a:t>
            </a:fld>
            <a:endParaRPr lang="en-US"/>
          </a:p>
        </p:txBody>
      </p:sp>
    </p:spTree>
    <p:extLst>
      <p:ext uri="{BB962C8B-B14F-4D97-AF65-F5344CB8AC3E}">
        <p14:creationId xmlns="" xmlns:p14="http://schemas.microsoft.com/office/powerpoint/2010/main" val="2018116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D72843F-222C-45F8-AD40-150714F18DAC}" type="slidenum">
              <a:rPr lang="en-US" smtClean="0"/>
              <a:pPr/>
              <a:t>‹#›</a:t>
            </a:fld>
            <a:endParaRPr lang="en-US"/>
          </a:p>
        </p:txBody>
      </p:sp>
    </p:spTree>
    <p:extLst>
      <p:ext uri="{BB962C8B-B14F-4D97-AF65-F5344CB8AC3E}">
        <p14:creationId xmlns="" xmlns:p14="http://schemas.microsoft.com/office/powerpoint/2010/main" val="157209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extLst>
              <p:ext uri="{D42A27DB-BD31-4B8C-83A1-F6EECF244321}">
                <p14:modId xmlns="" xmlns:p14="http://schemas.microsoft.com/office/powerpoint/2010/main" val="430927284"/>
              </p:ext>
            </p:extLst>
          </p:nvPr>
        </p:nvGraphicFramePr>
        <p:xfrm>
          <a:off x="1588" y="1588"/>
          <a:ext cx="1587" cy="1587"/>
        </p:xfrm>
        <a:graphic>
          <a:graphicData uri="http://schemas.openxmlformats.org/presentationml/2006/ole">
            <p:oleObj spid="_x0000_s2212" name="think-cell Slide" r:id="rId3" imgW="360" imgH="360" progId="">
              <p:embed/>
            </p:oleObj>
          </a:graphicData>
        </a:graphic>
      </p:graphicFrame>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1371600"/>
            <a:ext cx="8686800" cy="4754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D72843F-222C-45F8-AD40-150714F18DAC}" type="slidenum">
              <a:rPr lang="en-US" smtClean="0"/>
              <a:pPr/>
              <a:t>‹#›</a:t>
            </a:fld>
            <a:endParaRPr lang="en-US"/>
          </a:p>
        </p:txBody>
      </p:sp>
    </p:spTree>
    <p:extLst>
      <p:ext uri="{BB962C8B-B14F-4D97-AF65-F5344CB8AC3E}">
        <p14:creationId xmlns="" xmlns:p14="http://schemas.microsoft.com/office/powerpoint/2010/main" val="2383644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DD72843F-222C-45F8-AD40-150714F18DAC}" type="slidenum">
              <a:rPr lang="en-US" smtClean="0"/>
              <a:pPr/>
              <a:t>‹#›</a:t>
            </a:fld>
            <a:endParaRPr lang="en-US"/>
          </a:p>
        </p:txBody>
      </p:sp>
    </p:spTree>
    <p:extLst>
      <p:ext uri="{BB962C8B-B14F-4D97-AF65-F5344CB8AC3E}">
        <p14:creationId xmlns="" xmlns:p14="http://schemas.microsoft.com/office/powerpoint/2010/main" val="3546278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672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371600"/>
            <a:ext cx="42672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DD72843F-222C-45F8-AD40-150714F18DAC}" type="slidenum">
              <a:rPr lang="en-US" smtClean="0"/>
              <a:pPr/>
              <a:t>‹#›</a:t>
            </a:fld>
            <a:endParaRPr lang="en-US"/>
          </a:p>
        </p:txBody>
      </p:sp>
    </p:spTree>
    <p:extLst>
      <p:ext uri="{BB962C8B-B14F-4D97-AF65-F5344CB8AC3E}">
        <p14:creationId xmlns="" xmlns:p14="http://schemas.microsoft.com/office/powerpoint/2010/main" val="3919865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8600" y="1371600"/>
            <a:ext cx="43434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2057400"/>
            <a:ext cx="4343400" cy="4068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371600"/>
            <a:ext cx="42703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057400"/>
            <a:ext cx="4270375" cy="4068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DD72843F-222C-45F8-AD40-150714F18DAC}" type="slidenum">
              <a:rPr lang="en-US" smtClean="0"/>
              <a:pPr/>
              <a:t>‹#›</a:t>
            </a:fld>
            <a:endParaRPr lang="en-US"/>
          </a:p>
        </p:txBody>
      </p:sp>
    </p:spTree>
    <p:extLst>
      <p:ext uri="{BB962C8B-B14F-4D97-AF65-F5344CB8AC3E}">
        <p14:creationId xmlns="" xmlns:p14="http://schemas.microsoft.com/office/powerpoint/2010/main" val="67850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extLst>
              <p:ext uri="{D42A27DB-BD31-4B8C-83A1-F6EECF244321}">
                <p14:modId xmlns="" xmlns:p14="http://schemas.microsoft.com/office/powerpoint/2010/main" val="621251373"/>
              </p:ext>
            </p:extLst>
          </p:nvPr>
        </p:nvGraphicFramePr>
        <p:xfrm>
          <a:off x="1588" y="1588"/>
          <a:ext cx="1587" cy="1587"/>
        </p:xfrm>
        <a:graphic>
          <a:graphicData uri="http://schemas.openxmlformats.org/presentationml/2006/ole">
            <p:oleObj spid="_x0000_s9376" name="think-cell Slide" r:id="rId3" imgW="360" imgH="360" progId="">
              <p:embed/>
            </p:oleObj>
          </a:graphicData>
        </a:graphic>
      </p:graphicFrame>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DD72843F-222C-45F8-AD40-150714F18DAC}" type="slidenum">
              <a:rPr lang="en-US" smtClean="0"/>
              <a:pPr/>
              <a:t>‹#›</a:t>
            </a:fld>
            <a:endParaRPr lang="en-US"/>
          </a:p>
        </p:txBody>
      </p:sp>
    </p:spTree>
    <p:extLst>
      <p:ext uri="{BB962C8B-B14F-4D97-AF65-F5344CB8AC3E}">
        <p14:creationId xmlns="" xmlns:p14="http://schemas.microsoft.com/office/powerpoint/2010/main" val="2245480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72843F-222C-45F8-AD40-150714F18DAC}" type="slidenum">
              <a:rPr lang="en-US" smtClean="0"/>
              <a:pPr/>
              <a:t>‹#›</a:t>
            </a:fld>
            <a:endParaRPr lang="en-US"/>
          </a:p>
        </p:txBody>
      </p:sp>
    </p:spTree>
    <p:extLst>
      <p:ext uri="{BB962C8B-B14F-4D97-AF65-F5344CB8AC3E}">
        <p14:creationId xmlns="" xmlns:p14="http://schemas.microsoft.com/office/powerpoint/2010/main" val="1902485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DD72843F-222C-45F8-AD40-150714F18DAC}" type="slidenum">
              <a:rPr lang="en-US" smtClean="0"/>
              <a:pPr/>
              <a:t>‹#›</a:t>
            </a:fld>
            <a:endParaRPr lang="en-US"/>
          </a:p>
        </p:txBody>
      </p:sp>
    </p:spTree>
    <p:extLst>
      <p:ext uri="{BB962C8B-B14F-4D97-AF65-F5344CB8AC3E}">
        <p14:creationId xmlns="" xmlns:p14="http://schemas.microsoft.com/office/powerpoint/2010/main" val="890419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DD72843F-222C-45F8-AD40-150714F18DAC}" type="slidenum">
              <a:rPr lang="en-US" smtClean="0"/>
              <a:pPr/>
              <a:t>‹#›</a:t>
            </a:fld>
            <a:endParaRPr lang="en-US"/>
          </a:p>
        </p:txBody>
      </p:sp>
    </p:spTree>
    <p:extLst>
      <p:ext uri="{BB962C8B-B14F-4D97-AF65-F5344CB8AC3E}">
        <p14:creationId xmlns="" xmlns:p14="http://schemas.microsoft.com/office/powerpoint/2010/main" val="3838402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extLst>
              <p:ext uri="{D42A27DB-BD31-4B8C-83A1-F6EECF244321}">
                <p14:modId xmlns="" xmlns:p14="http://schemas.microsoft.com/office/powerpoint/2010/main" val="659657495"/>
              </p:ext>
            </p:extLst>
          </p:nvPr>
        </p:nvGraphicFramePr>
        <p:xfrm>
          <a:off x="1588" y="1588"/>
          <a:ext cx="1587" cy="1587"/>
        </p:xfrm>
        <a:graphic>
          <a:graphicData uri="http://schemas.openxmlformats.org/presentationml/2006/ole">
            <p:oleObj spid="_x0000_s1200" name="think-cell Slide" r:id="rId14" imgW="360" imgH="360" progId="">
              <p:embed/>
            </p:oleObj>
          </a:graphicData>
        </a:graphic>
      </p:graphicFrame>
      <p:sp>
        <p:nvSpPr>
          <p:cNvPr id="2" name="Title Placeholder 1"/>
          <p:cNvSpPr>
            <a:spLocks noGrp="1"/>
          </p:cNvSpPr>
          <p:nvPr>
            <p:ph type="title"/>
          </p:nvPr>
        </p:nvSpPr>
        <p:spPr>
          <a:xfrm>
            <a:off x="0" y="0"/>
            <a:ext cx="9144000" cy="1143000"/>
          </a:xfrm>
          <a:prstGeom prst="rect">
            <a:avLst/>
          </a:prstGeom>
          <a:solidFill>
            <a:schemeClr val="tx2"/>
          </a:soli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8600" y="1371600"/>
            <a:ext cx="8686800" cy="4754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553200" y="64008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72843F-222C-45F8-AD40-150714F18DAC}" type="slidenum">
              <a:rPr lang="en-US" smtClean="0"/>
              <a:pPr/>
              <a:t>‹#›</a:t>
            </a:fld>
            <a:endParaRPr lang="en-US" dirty="0"/>
          </a:p>
        </p:txBody>
      </p:sp>
      <p:pic>
        <p:nvPicPr>
          <p:cNvPr id="4" name="Picture 3"/>
          <p:cNvPicPr>
            <a:picLocks noChangeAspect="1"/>
          </p:cNvPicPr>
          <p:nvPr userDrawn="1"/>
        </p:nvPicPr>
        <p:blipFill>
          <a:blip r:embed="rId15" cstate="print">
            <a:extLst>
              <a:ext uri="{28A0092B-C50C-407E-A947-70E740481C1C}">
                <a14:useLocalDpi xmlns="" xmlns:a14="http://schemas.microsoft.com/office/drawing/2010/main" val="0"/>
              </a:ext>
            </a:extLst>
          </a:blip>
          <a:stretch>
            <a:fillRect/>
          </a:stretch>
        </p:blipFill>
        <p:spPr>
          <a:xfrm>
            <a:off x="228600" y="6418276"/>
            <a:ext cx="1219200" cy="439724"/>
          </a:xfrm>
          <a:prstGeom prst="rect">
            <a:avLst/>
          </a:prstGeom>
        </p:spPr>
      </p:pic>
    </p:spTree>
    <p:extLst>
      <p:ext uri="{BB962C8B-B14F-4D97-AF65-F5344CB8AC3E}">
        <p14:creationId xmlns="" xmlns:p14="http://schemas.microsoft.com/office/powerpoint/2010/main" val="2700090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3000" kern="1200">
          <a:solidFill>
            <a:schemeClr val="bg1"/>
          </a:solidFill>
          <a:latin typeface="Calibri" pitchFamily="34" charset="0"/>
          <a:ea typeface="+mj-ea"/>
          <a:cs typeface="Calibri"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Calibri" pitchFamily="34" charset="0"/>
          <a:ea typeface="+mn-ea"/>
          <a:cs typeface="Calibri" pitchFamily="34" charset="0"/>
        </a:defRPr>
      </a:lvl1pPr>
      <a:lvl2pPr marL="742950" indent="-285750" algn="l" defTabSz="914400" rtl="0" eaLnBrk="1" latinLnBrk="0" hangingPunct="1">
        <a:spcBef>
          <a:spcPct val="20000"/>
        </a:spcBef>
        <a:buFont typeface="Arial" pitchFamily="34" charset="0"/>
        <a:buChar char="–"/>
        <a:defRPr sz="2500" kern="1200">
          <a:solidFill>
            <a:schemeClr val="tx1"/>
          </a:solidFill>
          <a:latin typeface="Calibri" pitchFamily="34" charset="0"/>
          <a:ea typeface="+mn-ea"/>
          <a:cs typeface="Calibri"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Calibri" pitchFamily="34" charset="0"/>
          <a:ea typeface="+mn-ea"/>
          <a:cs typeface="Calibri"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alibri" pitchFamily="34" charset="0"/>
          <a:ea typeface="+mn-ea"/>
          <a:cs typeface="Calibri"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alibri" pitchFamily="34" charset="0"/>
          <a:ea typeface="+mn-ea"/>
          <a:cs typeface="Calibr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2"/>
          </a:solidFill>
        </p:spPr>
        <p:txBody>
          <a:bodyPr/>
          <a:lstStyle/>
          <a:p>
            <a:r>
              <a:rPr lang="en-US" dirty="0" smtClean="0"/>
              <a:t>National Health Insurance </a:t>
            </a:r>
            <a:endParaRPr lang="en-US" sz="3500" dirty="0"/>
          </a:p>
        </p:txBody>
      </p:sp>
      <p:sp>
        <p:nvSpPr>
          <p:cNvPr id="3" name="Subtitle 2"/>
          <p:cNvSpPr>
            <a:spLocks noGrp="1"/>
          </p:cNvSpPr>
          <p:nvPr>
            <p:ph type="subTitle" idx="1"/>
          </p:nvPr>
        </p:nvSpPr>
        <p:spPr/>
        <p:txBody>
          <a:bodyPr/>
          <a:lstStyle/>
          <a:p>
            <a:r>
              <a:rPr lang="en-US" smtClean="0">
                <a:solidFill>
                  <a:schemeClr val="bg1"/>
                </a:solidFill>
              </a:rPr>
              <a:t>IMPLEMENTATION STRUCTURES</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DD72843F-222C-45F8-AD40-150714F18DAC}" type="slidenum">
              <a:rPr lang="en-US" smtClean="0"/>
              <a:pPr/>
              <a:t>1</a:t>
            </a:fld>
            <a:endParaRPr lang="en-US"/>
          </a:p>
        </p:txBody>
      </p:sp>
    </p:spTree>
    <p:extLst>
      <p:ext uri="{BB962C8B-B14F-4D97-AF65-F5344CB8AC3E}">
        <p14:creationId xmlns="" xmlns:p14="http://schemas.microsoft.com/office/powerpoint/2010/main" val="2443159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ct val="0"/>
              </a:spcAft>
            </a:pPr>
            <a:r>
              <a:rPr lang="en-US" altLang="en-US" sz="3200" dirty="0">
                <a:cs typeface="Calibri"/>
                <a:sym typeface="+mn-lt"/>
              </a:rPr>
              <a:t>National Governing Body on Training and Development </a:t>
            </a:r>
            <a:endParaRPr lang="en-US" sz="3200" dirty="0">
              <a:cs typeface="Calibri"/>
              <a:sym typeface="+mn-lt"/>
            </a:endParaRPr>
          </a:p>
        </p:txBody>
      </p:sp>
      <p:sp>
        <p:nvSpPr>
          <p:cNvPr id="4" name="Slide Number Placeholder 3"/>
          <p:cNvSpPr>
            <a:spLocks noGrp="1"/>
          </p:cNvSpPr>
          <p:nvPr>
            <p:ph type="sldNum" sz="quarter" idx="12"/>
          </p:nvPr>
        </p:nvSpPr>
        <p:spPr/>
        <p:txBody>
          <a:bodyPr/>
          <a:lstStyle/>
          <a:p>
            <a:fld id="{DD72843F-222C-45F8-AD40-150714F18DAC}" type="slidenum">
              <a:rPr lang="en-US" smtClean="0"/>
              <a:pPr/>
              <a:t>10</a:t>
            </a:fld>
            <a:endParaRPr lang="en-US"/>
          </a:p>
        </p:txBody>
      </p:sp>
      <p:sp>
        <p:nvSpPr>
          <p:cNvPr id="6" name="TextBox 5"/>
          <p:cNvSpPr txBox="1"/>
          <p:nvPr/>
        </p:nvSpPr>
        <p:spPr>
          <a:xfrm>
            <a:off x="107504" y="1268760"/>
            <a:ext cx="8928992" cy="2585323"/>
          </a:xfrm>
          <a:prstGeom prst="rect">
            <a:avLst/>
          </a:prstGeom>
          <a:noFill/>
        </p:spPr>
        <p:txBody>
          <a:bodyPr wrap="square" rtlCol="0">
            <a:spAutoFit/>
          </a:bodyPr>
          <a:lstStyle/>
          <a:p>
            <a:pPr marL="342900" lvl="0" indent="-342900">
              <a:buFont typeface="+mj-lt"/>
              <a:buAutoNum type="alphaUcPeriod" startAt="16"/>
            </a:pPr>
            <a:r>
              <a:rPr lang="en-US" dirty="0" smtClean="0"/>
              <a:t>Prepare terms of reference for applicable research related to health science student training as decided by the </a:t>
            </a:r>
            <a:r>
              <a:rPr lang="en-US" altLang="en-US" dirty="0">
                <a:cs typeface="Calibri"/>
                <a:sym typeface="+mn-lt"/>
              </a:rPr>
              <a:t>National Governing Body on Training and Development </a:t>
            </a:r>
            <a:r>
              <a:rPr lang="en-US" dirty="0" smtClean="0"/>
              <a:t>and manage the commissioning, oversight and payment of the work.</a:t>
            </a:r>
          </a:p>
          <a:p>
            <a:pPr marL="342900" lvl="0" indent="-342900">
              <a:buFont typeface="+mj-lt"/>
              <a:buAutoNum type="alphaUcPeriod" startAt="16"/>
            </a:pPr>
            <a:r>
              <a:rPr lang="en-US" dirty="0" smtClean="0"/>
              <a:t>Conduct </a:t>
            </a:r>
            <a:r>
              <a:rPr lang="en-US" dirty="0"/>
              <a:t>technical work to develop and improve a costing and funding model for financing health science student training and for equitable allocation of the budgeted funds.</a:t>
            </a:r>
          </a:p>
          <a:p>
            <a:pPr marL="342900" lvl="0" indent="-342900">
              <a:buFont typeface="+mj-lt"/>
              <a:buAutoNum type="alphaUcPeriod" startAt="16"/>
            </a:pPr>
            <a:r>
              <a:rPr lang="en-US" dirty="0" smtClean="0"/>
              <a:t>Prepare </a:t>
            </a:r>
            <a:r>
              <a:rPr lang="en-US" dirty="0"/>
              <a:t>documentation to the NHC and CHE regarding the expansion of health science student training that the Committee recommends.</a:t>
            </a:r>
          </a:p>
          <a:p>
            <a:pPr marL="342900" lvl="0" indent="-342900">
              <a:buFont typeface="+mj-lt"/>
              <a:buAutoNum type="alphaUcPeriod" startAt="16"/>
            </a:pPr>
            <a:r>
              <a:rPr lang="en-US" dirty="0" smtClean="0"/>
              <a:t>Provide </a:t>
            </a:r>
            <a:r>
              <a:rPr lang="en-US" dirty="0"/>
              <a:t>appropriate logistical support for guidance and support to provincial health departments and HEIs in the governance of their multi-lateral agreements.</a:t>
            </a:r>
          </a:p>
        </p:txBody>
      </p:sp>
    </p:spTree>
    <p:extLst>
      <p:ext uri="{BB962C8B-B14F-4D97-AF65-F5344CB8AC3E}">
        <p14:creationId xmlns="" xmlns:p14="http://schemas.microsoft.com/office/powerpoint/2010/main" val="3673640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ct val="0"/>
              </a:spcAft>
            </a:pPr>
            <a:r>
              <a:rPr lang="en-US" sz="3200" dirty="0" smtClean="0">
                <a:cs typeface="Calibri"/>
                <a:sym typeface="+mn-lt"/>
              </a:rPr>
              <a:t>Ministerial Advisory Committee on Health Care Benefits for NHI</a:t>
            </a:r>
            <a:endParaRPr lang="en-US" sz="3200" dirty="0">
              <a:cs typeface="Calibri"/>
              <a:sym typeface="+mn-lt"/>
            </a:endParaRPr>
          </a:p>
        </p:txBody>
      </p:sp>
      <p:sp>
        <p:nvSpPr>
          <p:cNvPr id="4" name="Slide Number Placeholder 3"/>
          <p:cNvSpPr>
            <a:spLocks noGrp="1"/>
          </p:cNvSpPr>
          <p:nvPr>
            <p:ph type="sldNum" sz="quarter" idx="12"/>
          </p:nvPr>
        </p:nvSpPr>
        <p:spPr/>
        <p:txBody>
          <a:bodyPr/>
          <a:lstStyle/>
          <a:p>
            <a:fld id="{DD72843F-222C-45F8-AD40-150714F18DAC}" type="slidenum">
              <a:rPr lang="en-US" smtClean="0"/>
              <a:pPr/>
              <a:t>11</a:t>
            </a:fld>
            <a:endParaRPr lang="en-US"/>
          </a:p>
        </p:txBody>
      </p:sp>
      <p:sp>
        <p:nvSpPr>
          <p:cNvPr id="6" name="Text Placeholder 5"/>
          <p:cNvSpPr>
            <a:spLocks noGrp="1"/>
          </p:cNvSpPr>
          <p:nvPr>
            <p:ph type="body" idx="4294967295"/>
          </p:nvPr>
        </p:nvSpPr>
        <p:spPr>
          <a:xfrm>
            <a:off x="0" y="1129308"/>
            <a:ext cx="9144000" cy="5108004"/>
          </a:xfrm>
        </p:spPr>
        <p:txBody>
          <a:bodyPr>
            <a:noAutofit/>
          </a:bodyPr>
          <a:lstStyle/>
          <a:p>
            <a:pPr lvl="0">
              <a:buFont typeface="+mj-lt"/>
              <a:buAutoNum type="alphaUcPeriod"/>
            </a:pPr>
            <a:r>
              <a:rPr lang="en-GB" sz="1800" dirty="0" smtClean="0"/>
              <a:t>The </a:t>
            </a:r>
            <a:r>
              <a:rPr lang="en-GB" sz="1800" dirty="0"/>
              <a:t>specification of a comprehensive set of benefits - The committee will advise the Minister of Health on which interventions should be included in the health service benefits</a:t>
            </a:r>
            <a:r>
              <a:rPr lang="en-GB" sz="1800" dirty="0" smtClean="0"/>
              <a:t>.</a:t>
            </a:r>
          </a:p>
          <a:p>
            <a:pPr>
              <a:buFont typeface="+mj-lt"/>
              <a:buAutoNum type="alphaUcPeriod" startAt="2"/>
            </a:pPr>
            <a:r>
              <a:rPr lang="en-US" sz="1800" dirty="0"/>
              <a:t>Develop norms and standards for effective health care service </a:t>
            </a:r>
            <a:r>
              <a:rPr lang="en-US" sz="1800" dirty="0" smtClean="0"/>
              <a:t>delivery</a:t>
            </a:r>
          </a:p>
          <a:p>
            <a:pPr>
              <a:buFont typeface="+mj-lt"/>
              <a:buAutoNum type="alphaUcPeriod" startAt="2"/>
            </a:pPr>
            <a:r>
              <a:rPr lang="en-US" sz="1800" dirty="0" smtClean="0"/>
              <a:t>Review </a:t>
            </a:r>
            <a:r>
              <a:rPr lang="en-US" sz="1800" dirty="0"/>
              <a:t>and recommend development of treatment guidelines and </a:t>
            </a:r>
            <a:r>
              <a:rPr lang="en-US" sz="1800" dirty="0" smtClean="0"/>
              <a:t>protocols</a:t>
            </a:r>
          </a:p>
          <a:p>
            <a:pPr>
              <a:buFont typeface="+mj-lt"/>
              <a:buAutoNum type="alphaUcPeriod" startAt="2"/>
            </a:pPr>
            <a:r>
              <a:rPr lang="en-US" sz="1800" dirty="0"/>
              <a:t>Develop and operationalize an implementation framework - The Ministerial Advisory Committee on Health Care Benefits will develop and operationalize an implementation framework</a:t>
            </a:r>
            <a:r>
              <a:rPr lang="en-US" sz="1800" dirty="0" smtClean="0"/>
              <a:t>.</a:t>
            </a:r>
          </a:p>
          <a:p>
            <a:pPr marL="400050" lvl="0" indent="-400050">
              <a:buFont typeface="+mj-lt"/>
              <a:buAutoNum type="alphaUcPeriod" startAt="5"/>
            </a:pPr>
            <a:r>
              <a:rPr lang="en-GB" sz="1800" dirty="0"/>
              <a:t>Periodically review the health care benefit </a:t>
            </a:r>
            <a:r>
              <a:rPr lang="en-GB" sz="1800" dirty="0" smtClean="0"/>
              <a:t>specification</a:t>
            </a:r>
          </a:p>
          <a:p>
            <a:pPr marL="400050" lvl="0" indent="-400050">
              <a:buFont typeface="+mj-lt"/>
              <a:buAutoNum type="alphaUcPeriod" startAt="5"/>
            </a:pPr>
            <a:r>
              <a:rPr lang="en-US" sz="1800" dirty="0" smtClean="0"/>
              <a:t>Determine </a:t>
            </a:r>
            <a:r>
              <a:rPr lang="en-US" sz="1800" dirty="0"/>
              <a:t>and adopt an appropriate process for resource </a:t>
            </a:r>
            <a:r>
              <a:rPr lang="en-US" sz="1800" dirty="0" smtClean="0"/>
              <a:t>estimate</a:t>
            </a:r>
          </a:p>
          <a:p>
            <a:pPr marL="400050" lvl="0" indent="-400050">
              <a:buFont typeface="+mj-lt"/>
              <a:buAutoNum type="alphaUcPeriod" startAt="7"/>
            </a:pPr>
            <a:r>
              <a:rPr lang="en-US" sz="1800" dirty="0"/>
              <a:t>The Ministerial Advisory Committee on Health Care Benefits following consultation with key stakeholders with expertise in the public and private health sectors must recommend a final benefit structure for implementation from 1st January 2018. </a:t>
            </a:r>
          </a:p>
          <a:p>
            <a:pPr marL="400050" lvl="0" indent="-400050">
              <a:buFont typeface="+mj-lt"/>
              <a:buAutoNum type="alphaUcPeriod" startAt="7"/>
            </a:pPr>
            <a:r>
              <a:rPr lang="en-US" sz="1800" dirty="0"/>
              <a:t>Development of standardized materials communicating what services will be covered and how will they be </a:t>
            </a:r>
            <a:r>
              <a:rPr lang="en-US" sz="1800" dirty="0" smtClean="0"/>
              <a:t>accessed</a:t>
            </a:r>
          </a:p>
          <a:p>
            <a:pPr marL="400050" lvl="0" indent="-400050">
              <a:buFont typeface="+mj-lt"/>
              <a:buAutoNum type="alphaUcPeriod" startAt="7"/>
            </a:pPr>
            <a:r>
              <a:rPr lang="en-US" sz="1800" dirty="0" smtClean="0"/>
              <a:t>Information </a:t>
            </a:r>
            <a:r>
              <a:rPr lang="en-US" sz="1800" dirty="0"/>
              <a:t>and data requirements - The Ministerial Advisory Committee on Health Care Benefits will stipulate the different </a:t>
            </a:r>
            <a:r>
              <a:rPr lang="en-US" sz="1800" dirty="0" smtClean="0"/>
              <a:t>requirements</a:t>
            </a:r>
          </a:p>
          <a:p>
            <a:pPr marL="400050" lvl="0" indent="-400050">
              <a:buFont typeface="+mj-lt"/>
              <a:buAutoNum type="alphaUcPeriod" startAt="7"/>
            </a:pPr>
            <a:r>
              <a:rPr lang="en-US" sz="1800" dirty="0"/>
              <a:t>Review and advise on contracting of health providers</a:t>
            </a:r>
          </a:p>
        </p:txBody>
      </p:sp>
    </p:spTree>
    <p:extLst>
      <p:ext uri="{BB962C8B-B14F-4D97-AF65-F5344CB8AC3E}">
        <p14:creationId xmlns="" xmlns:p14="http://schemas.microsoft.com/office/powerpoint/2010/main" val="3672121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noAutofit/>
          </a:bodyPr>
          <a:lstStyle/>
          <a:p>
            <a:pPr>
              <a:spcAft>
                <a:spcPct val="0"/>
              </a:spcAft>
            </a:pPr>
            <a:r>
              <a:rPr lang="en-US" sz="2800" dirty="0" smtClean="0">
                <a:cs typeface="Calibri"/>
                <a:sym typeface="+mn-lt"/>
              </a:rPr>
              <a:t>Ministerial Advisory Committee on Health Technology Assessment for NHI</a:t>
            </a:r>
            <a:endParaRPr lang="en-US" sz="2800" dirty="0">
              <a:cs typeface="Calibri"/>
              <a:sym typeface="+mn-lt"/>
            </a:endParaRPr>
          </a:p>
        </p:txBody>
      </p:sp>
      <p:sp>
        <p:nvSpPr>
          <p:cNvPr id="4" name="Slide Number Placeholder 3"/>
          <p:cNvSpPr>
            <a:spLocks noGrp="1"/>
          </p:cNvSpPr>
          <p:nvPr>
            <p:ph type="sldNum" sz="quarter" idx="12"/>
          </p:nvPr>
        </p:nvSpPr>
        <p:spPr/>
        <p:txBody>
          <a:bodyPr/>
          <a:lstStyle/>
          <a:p>
            <a:fld id="{DD72843F-222C-45F8-AD40-150714F18DAC}" type="slidenum">
              <a:rPr lang="en-US" smtClean="0"/>
              <a:pPr/>
              <a:t>12</a:t>
            </a:fld>
            <a:endParaRPr lang="en-US"/>
          </a:p>
        </p:txBody>
      </p:sp>
      <p:sp>
        <p:nvSpPr>
          <p:cNvPr id="6" name="TextBox 5"/>
          <p:cNvSpPr txBox="1"/>
          <p:nvPr/>
        </p:nvSpPr>
        <p:spPr>
          <a:xfrm>
            <a:off x="25202" y="1196752"/>
            <a:ext cx="9118798" cy="3693319"/>
          </a:xfrm>
          <a:prstGeom prst="rect">
            <a:avLst/>
          </a:prstGeom>
          <a:noFill/>
        </p:spPr>
        <p:txBody>
          <a:bodyPr wrap="square" rtlCol="0">
            <a:spAutoFit/>
          </a:bodyPr>
          <a:lstStyle/>
          <a:p>
            <a:pPr marL="400050" lvl="0" indent="-400050">
              <a:buFont typeface="+mj-lt"/>
              <a:buAutoNum type="alphaUcPeriod"/>
            </a:pPr>
            <a:r>
              <a:rPr lang="en-US" dirty="0" smtClean="0"/>
              <a:t>Determine Requirements for creation of HTA structure in terms of independence </a:t>
            </a:r>
            <a:r>
              <a:rPr lang="en-US" dirty="0"/>
              <a:t>and financial sustainability</a:t>
            </a:r>
          </a:p>
          <a:p>
            <a:pPr marL="400050" lvl="0" indent="-400050">
              <a:buFont typeface="+mj-lt"/>
              <a:buAutoNum type="alphaUcPeriod"/>
            </a:pPr>
            <a:r>
              <a:rPr lang="en-GB" dirty="0" smtClean="0"/>
              <a:t>Establish International collaboration structures</a:t>
            </a:r>
          </a:p>
          <a:p>
            <a:pPr marL="342900" indent="-342900">
              <a:buFont typeface="+mj-lt"/>
              <a:buAutoNum type="alphaUcPeriod" startAt="3"/>
            </a:pPr>
            <a:r>
              <a:rPr lang="en-US" dirty="0"/>
              <a:t>Human resource development - It is very important that sufficient human resource capacity is built into HTA research organizations as well as decision-making bodies</a:t>
            </a:r>
          </a:p>
          <a:p>
            <a:pPr marL="400050" indent="-400050">
              <a:buFont typeface="+mj-lt"/>
              <a:buAutoNum type="alphaUcPeriod" startAt="3"/>
            </a:pPr>
            <a:r>
              <a:rPr lang="en-US" dirty="0" smtClean="0"/>
              <a:t>Stakeholder </a:t>
            </a:r>
            <a:r>
              <a:rPr lang="en-US" dirty="0"/>
              <a:t>consultation and management:</a:t>
            </a:r>
          </a:p>
          <a:p>
            <a:pPr marL="400050" indent="-400050">
              <a:buFont typeface="+mj-lt"/>
              <a:buAutoNum type="alphaUcPeriod" startAt="3"/>
            </a:pPr>
            <a:r>
              <a:rPr lang="en-US" dirty="0" smtClean="0"/>
              <a:t>Linking </a:t>
            </a:r>
            <a:r>
              <a:rPr lang="en-US" dirty="0"/>
              <a:t>HTA to policy decision-making </a:t>
            </a:r>
            <a:r>
              <a:rPr lang="en-US" dirty="0" smtClean="0"/>
              <a:t>mechanisms</a:t>
            </a:r>
          </a:p>
          <a:p>
            <a:pPr marL="342900" indent="-342900">
              <a:buFont typeface="+mj-lt"/>
              <a:buAutoNum type="alphaUcPeriod" startAt="6"/>
            </a:pPr>
            <a:r>
              <a:rPr lang="en-US" dirty="0"/>
              <a:t>Adopt and Implement a prioritization framework - to be as explicit as possible about what services are included and excluded and about what criteria guide service selection </a:t>
            </a:r>
          </a:p>
          <a:p>
            <a:pPr marL="400050" indent="-400050">
              <a:buFont typeface="+mj-lt"/>
              <a:buAutoNum type="alphaUcPeriod" startAt="6"/>
            </a:pPr>
            <a:r>
              <a:rPr lang="en-US" dirty="0"/>
              <a:t>Initiate the process of conducting </a:t>
            </a:r>
            <a:r>
              <a:rPr lang="en-US" dirty="0" smtClean="0"/>
              <a:t>HTA </a:t>
            </a:r>
          </a:p>
          <a:p>
            <a:pPr marL="400050" indent="-400050">
              <a:buFont typeface="+mj-lt"/>
              <a:buAutoNum type="alphaUcPeriod" startAt="6"/>
            </a:pPr>
            <a:r>
              <a:rPr lang="en-US" dirty="0"/>
              <a:t>The HTA Committee will stipulate the different requirements of health </a:t>
            </a:r>
            <a:r>
              <a:rPr lang="en-US" dirty="0" smtClean="0"/>
              <a:t>information</a:t>
            </a:r>
            <a:endParaRPr lang="en-GB" dirty="0"/>
          </a:p>
          <a:p>
            <a:pPr marL="400050" lvl="0" indent="-400050">
              <a:buFont typeface="+mj-lt"/>
              <a:buAutoNum type="alphaUcPeriod"/>
            </a:pPr>
            <a:endParaRPr lang="en-US" dirty="0" smtClean="0"/>
          </a:p>
          <a:p>
            <a:pPr marL="400050" lvl="0" indent="-400050">
              <a:buFont typeface="+mj-lt"/>
              <a:buAutoNum type="alphaUcPeriod"/>
            </a:pPr>
            <a:endParaRPr lang="en-US" dirty="0"/>
          </a:p>
        </p:txBody>
      </p:sp>
    </p:spTree>
    <p:extLst>
      <p:ext uri="{BB962C8B-B14F-4D97-AF65-F5344CB8AC3E}">
        <p14:creationId xmlns="" xmlns:p14="http://schemas.microsoft.com/office/powerpoint/2010/main" val="3659220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ct val="0"/>
              </a:spcAft>
            </a:pPr>
            <a:r>
              <a:rPr lang="en-US" sz="3200" dirty="0" smtClean="0">
                <a:cs typeface="Calibri"/>
                <a:sym typeface="+mn-lt"/>
              </a:rPr>
              <a:t>National </a:t>
            </a:r>
            <a:r>
              <a:rPr lang="en-US" sz="3200" dirty="0">
                <a:cs typeface="Calibri"/>
                <a:sym typeface="+mn-lt"/>
              </a:rPr>
              <a:t>Health Pricing Advisory Committee</a:t>
            </a:r>
          </a:p>
        </p:txBody>
      </p:sp>
      <p:sp>
        <p:nvSpPr>
          <p:cNvPr id="4" name="Slide Number Placeholder 3"/>
          <p:cNvSpPr>
            <a:spLocks noGrp="1"/>
          </p:cNvSpPr>
          <p:nvPr>
            <p:ph type="sldNum" sz="quarter" idx="12"/>
          </p:nvPr>
        </p:nvSpPr>
        <p:spPr/>
        <p:txBody>
          <a:bodyPr/>
          <a:lstStyle/>
          <a:p>
            <a:fld id="{DD72843F-222C-45F8-AD40-150714F18DAC}" type="slidenum">
              <a:rPr lang="en-US" smtClean="0"/>
              <a:pPr/>
              <a:t>13</a:t>
            </a:fld>
            <a:endParaRPr lang="en-US"/>
          </a:p>
        </p:txBody>
      </p:sp>
      <p:sp>
        <p:nvSpPr>
          <p:cNvPr id="6" name="TextBox 5"/>
          <p:cNvSpPr txBox="1"/>
          <p:nvPr/>
        </p:nvSpPr>
        <p:spPr>
          <a:xfrm>
            <a:off x="0" y="1268760"/>
            <a:ext cx="8913628" cy="4801314"/>
          </a:xfrm>
          <a:prstGeom prst="rect">
            <a:avLst/>
          </a:prstGeom>
          <a:noFill/>
        </p:spPr>
        <p:txBody>
          <a:bodyPr wrap="square" numCol="1" rtlCol="0">
            <a:spAutoFit/>
          </a:bodyPr>
          <a:lstStyle/>
          <a:p>
            <a:pPr marL="400050" indent="-400050">
              <a:buFont typeface="+mj-lt"/>
              <a:buAutoNum type="alphaUcPeriod"/>
            </a:pPr>
            <a:r>
              <a:rPr lang="en-GB" dirty="0"/>
              <a:t>Providing objective analysis on the appropriate pay levels for identifiable groups within the public sector;</a:t>
            </a:r>
          </a:p>
          <a:p>
            <a:pPr marL="400050" indent="-400050">
              <a:buFont typeface="+mj-lt"/>
              <a:buAutoNum type="alphaUcPeriod"/>
            </a:pPr>
            <a:r>
              <a:rPr lang="en-US" dirty="0"/>
              <a:t>Implement interim measures and processes to </a:t>
            </a:r>
            <a:r>
              <a:rPr lang="en-US" dirty="0" err="1"/>
              <a:t>stabilise</a:t>
            </a:r>
            <a:r>
              <a:rPr lang="en-US" dirty="0"/>
              <a:t> price determination mechanisms in the private health system with the cooperation of private sector health stakeholders, until the full implementation of NHI in 2026.</a:t>
            </a:r>
          </a:p>
          <a:p>
            <a:pPr marL="400050" indent="-400050">
              <a:buFont typeface="+mj-lt"/>
              <a:buAutoNum type="alphaUcPeriod"/>
            </a:pPr>
            <a:r>
              <a:rPr lang="en-US" dirty="0"/>
              <a:t>Undertaking a consultative process with the view to maximizing consensus on the implementation of a new pricing framework, which stakeholders and role-players must as far as possible </a:t>
            </a:r>
            <a:r>
              <a:rPr lang="en-US" dirty="0" smtClean="0"/>
              <a:t>include</a:t>
            </a:r>
          </a:p>
          <a:p>
            <a:pPr marL="400050" indent="-400050">
              <a:buFont typeface="+mj-lt"/>
              <a:buAutoNum type="alphaUcPeriod"/>
            </a:pPr>
            <a:r>
              <a:rPr lang="en-US" dirty="0" smtClean="0"/>
              <a:t>Determine </a:t>
            </a:r>
            <a:r>
              <a:rPr lang="en-US" dirty="0"/>
              <a:t>appropriate rates for administrative and overhead expenditure related to health care provision and the management of the NHI </a:t>
            </a:r>
            <a:r>
              <a:rPr lang="en-US" dirty="0" smtClean="0"/>
              <a:t>Fund</a:t>
            </a:r>
          </a:p>
          <a:p>
            <a:pPr marL="400050" indent="-400050">
              <a:buFont typeface="+mj-lt"/>
              <a:buAutoNum type="alphaUcPeriod"/>
            </a:pPr>
            <a:r>
              <a:rPr lang="en-US" dirty="0" smtClean="0"/>
              <a:t>Define </a:t>
            </a:r>
            <a:r>
              <a:rPr lang="en-US" dirty="0"/>
              <a:t>information requirements and establish processes to </a:t>
            </a:r>
            <a:r>
              <a:rPr lang="en-US" dirty="0" err="1"/>
              <a:t>institutionalise</a:t>
            </a:r>
            <a:r>
              <a:rPr lang="en-US" dirty="0"/>
              <a:t> routine collection of data </a:t>
            </a:r>
            <a:r>
              <a:rPr lang="en-US" dirty="0" smtClean="0"/>
              <a:t>appropriate</a:t>
            </a:r>
          </a:p>
          <a:p>
            <a:pPr marL="400050" indent="-400050">
              <a:buFont typeface="+mj-lt"/>
              <a:buAutoNum type="alphaUcPeriod"/>
            </a:pPr>
            <a:r>
              <a:rPr lang="en-GB" dirty="0" smtClean="0"/>
              <a:t>Develop </a:t>
            </a:r>
            <a:r>
              <a:rPr lang="en-GB" dirty="0"/>
              <a:t>recommendations on the establishment of a Health Care Pricing Authority</a:t>
            </a:r>
            <a:endParaRPr lang="en-US" dirty="0" smtClean="0"/>
          </a:p>
          <a:p>
            <a:pPr marL="400050" indent="-400050">
              <a:buFont typeface="+mj-lt"/>
              <a:buAutoNum type="alphaUcPeriod" startAt="12"/>
            </a:pPr>
            <a:endParaRPr lang="en-US" dirty="0"/>
          </a:p>
          <a:p>
            <a:pPr marL="857250" lvl="1" indent="-400050">
              <a:buFont typeface="+mj-lt"/>
              <a:buAutoNum type="romanLcPeriod"/>
            </a:pPr>
            <a:endParaRPr lang="en-US" dirty="0" smtClean="0"/>
          </a:p>
          <a:p>
            <a:pPr marL="400050" lvl="0" indent="-400050">
              <a:buFont typeface="+mj-lt"/>
              <a:buAutoNum type="alphaUcPeriod" startAt="12"/>
            </a:pPr>
            <a:endParaRPr lang="en-US" dirty="0" smtClean="0"/>
          </a:p>
          <a:p>
            <a:pPr marL="400050" lvl="0" indent="-400050">
              <a:buFont typeface="+mj-lt"/>
              <a:buAutoNum type="alphaUcPeriod" startAt="12"/>
            </a:pPr>
            <a:endParaRPr lang="en-US" dirty="0" smtClean="0"/>
          </a:p>
        </p:txBody>
      </p:sp>
    </p:spTree>
    <p:extLst>
      <p:ext uri="{BB962C8B-B14F-4D97-AF65-F5344CB8AC3E}">
        <p14:creationId xmlns="" xmlns:p14="http://schemas.microsoft.com/office/powerpoint/2010/main" val="1567713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ct val="0"/>
              </a:spcAft>
            </a:pPr>
            <a:r>
              <a:rPr lang="en-US" sz="3200" dirty="0" smtClean="0">
                <a:cs typeface="Calibri"/>
                <a:sym typeface="+mn-lt"/>
              </a:rPr>
              <a:t>National </a:t>
            </a:r>
            <a:r>
              <a:rPr lang="en-US" sz="3200" dirty="0">
                <a:cs typeface="Calibri"/>
                <a:sym typeface="+mn-lt"/>
              </a:rPr>
              <a:t>Advisory Committee on Consolidation of Financing Arrangements</a:t>
            </a:r>
          </a:p>
        </p:txBody>
      </p:sp>
      <p:sp>
        <p:nvSpPr>
          <p:cNvPr id="4" name="Slide Number Placeholder 3"/>
          <p:cNvSpPr>
            <a:spLocks noGrp="1"/>
          </p:cNvSpPr>
          <p:nvPr>
            <p:ph type="sldNum" sz="quarter" idx="12"/>
          </p:nvPr>
        </p:nvSpPr>
        <p:spPr/>
        <p:txBody>
          <a:bodyPr/>
          <a:lstStyle/>
          <a:p>
            <a:fld id="{DD72843F-222C-45F8-AD40-150714F18DAC}" type="slidenum">
              <a:rPr lang="en-US" smtClean="0"/>
              <a:pPr/>
              <a:t>14</a:t>
            </a:fld>
            <a:endParaRPr lang="en-US"/>
          </a:p>
        </p:txBody>
      </p:sp>
      <p:sp>
        <p:nvSpPr>
          <p:cNvPr id="6" name="TextBox 5"/>
          <p:cNvSpPr txBox="1"/>
          <p:nvPr/>
        </p:nvSpPr>
        <p:spPr>
          <a:xfrm>
            <a:off x="0" y="1268760"/>
            <a:ext cx="8913628" cy="4401205"/>
          </a:xfrm>
          <a:prstGeom prst="rect">
            <a:avLst/>
          </a:prstGeom>
          <a:noFill/>
        </p:spPr>
        <p:txBody>
          <a:bodyPr wrap="square" rtlCol="0">
            <a:spAutoFit/>
          </a:bodyPr>
          <a:lstStyle/>
          <a:p>
            <a:pPr marL="342900" lvl="0" indent="-342900">
              <a:buFont typeface="+mj-lt"/>
              <a:buAutoNum type="alphaUcPeriod"/>
            </a:pPr>
            <a:r>
              <a:rPr lang="en-GB" sz="2000" dirty="0"/>
              <a:t>The Committee will be responsible for </a:t>
            </a:r>
            <a:r>
              <a:rPr lang="en-GB" sz="2000" dirty="0" smtClean="0"/>
              <a:t>implementing </a:t>
            </a:r>
            <a:r>
              <a:rPr lang="en-GB" sz="2000" dirty="0"/>
              <a:t>the consolidation of financing arrangements </a:t>
            </a:r>
            <a:endParaRPr lang="en-GB" sz="2000" dirty="0" smtClean="0"/>
          </a:p>
          <a:p>
            <a:pPr marL="800100" lvl="1" indent="-342900">
              <a:buFont typeface="Arial" charset="0"/>
              <a:buChar char="•"/>
            </a:pPr>
            <a:r>
              <a:rPr lang="en-GB" sz="2000" dirty="0" smtClean="0"/>
              <a:t>The </a:t>
            </a:r>
            <a:r>
              <a:rPr lang="en-GB" sz="2000" dirty="0"/>
              <a:t>consolidation of funding streams into 5 transitional funding arrangements will effectively reduce the current fragmentation and through a process of income cross-subsidisation allow for the transition towards the establishment of a single financing pool without having to wait for the raising of additional funding through the tax system</a:t>
            </a:r>
            <a:r>
              <a:rPr lang="en-GB" sz="2000" dirty="0" smtClean="0"/>
              <a:t>.</a:t>
            </a:r>
          </a:p>
          <a:p>
            <a:pPr marL="342900" indent="-342900">
              <a:buFont typeface="+mj-lt"/>
              <a:buAutoNum type="alphaUcPeriod"/>
            </a:pPr>
            <a:r>
              <a:rPr lang="en-GB" sz="2000" dirty="0"/>
              <a:t>Consolidation of Civil Servants Funding </a:t>
            </a:r>
            <a:r>
              <a:rPr lang="en-GB" sz="2000" dirty="0" smtClean="0"/>
              <a:t>arrangements</a:t>
            </a:r>
          </a:p>
          <a:p>
            <a:pPr marL="342900" indent="-342900">
              <a:buFont typeface="+mj-lt"/>
              <a:buAutoNum type="alphaUcPeriod"/>
            </a:pPr>
            <a:r>
              <a:rPr lang="en-GB" sz="2000" dirty="0"/>
              <a:t>Implementation within formal sector employment </a:t>
            </a:r>
            <a:r>
              <a:rPr lang="en-GB" sz="2000" dirty="0" smtClean="0"/>
              <a:t>structures</a:t>
            </a:r>
          </a:p>
          <a:p>
            <a:pPr marL="342900" lvl="0" indent="-342900">
              <a:buFont typeface="+mj-lt"/>
              <a:buAutoNum type="alphaUcPeriod"/>
            </a:pPr>
            <a:r>
              <a:rPr lang="en-GB" sz="2000" dirty="0"/>
              <a:t>Introduction of Mandatory Cover and Contributions related to Formal employment</a:t>
            </a:r>
            <a:endParaRPr lang="en-US" sz="2000" dirty="0"/>
          </a:p>
          <a:p>
            <a:pPr marL="342900" indent="-342900">
              <a:buFont typeface="+mj-lt"/>
              <a:buAutoNum type="alphaUcPeriod"/>
            </a:pPr>
            <a:endParaRPr lang="en-US" sz="2000" dirty="0"/>
          </a:p>
          <a:p>
            <a:pPr marL="342900" lvl="0" indent="-342900">
              <a:buFont typeface="+mj-lt"/>
              <a:buAutoNum type="alphaUcPeriod"/>
            </a:pPr>
            <a:endParaRPr lang="en-US" sz="2000" dirty="0"/>
          </a:p>
          <a:p>
            <a:pPr marL="400050" lvl="0" indent="-400050">
              <a:buFont typeface="+mj-lt"/>
              <a:buAutoNum type="alphaUcPeriod"/>
            </a:pPr>
            <a:endParaRPr lang="en-US" sz="2000" dirty="0"/>
          </a:p>
        </p:txBody>
      </p:sp>
    </p:spTree>
    <p:extLst>
      <p:ext uri="{BB962C8B-B14F-4D97-AF65-F5344CB8AC3E}">
        <p14:creationId xmlns="" xmlns:p14="http://schemas.microsoft.com/office/powerpoint/2010/main" val="50810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Interim NHI Implementation Structure</a:t>
            </a:r>
            <a:endParaRPr lang="en-GB" dirty="0"/>
          </a:p>
        </p:txBody>
      </p:sp>
      <p:sp>
        <p:nvSpPr>
          <p:cNvPr id="4" name="Slide Number Placeholder 3"/>
          <p:cNvSpPr>
            <a:spLocks noGrp="1"/>
          </p:cNvSpPr>
          <p:nvPr>
            <p:ph type="sldNum" sz="quarter" idx="12"/>
          </p:nvPr>
        </p:nvSpPr>
        <p:spPr/>
        <p:txBody>
          <a:bodyPr/>
          <a:lstStyle/>
          <a:p>
            <a:fld id="{DD72843F-222C-45F8-AD40-150714F18DAC}" type="slidenum">
              <a:rPr lang="en-US" smtClean="0"/>
              <a:pPr/>
              <a:t>15</a:t>
            </a:fld>
            <a:endParaRPr lang="en-US"/>
          </a:p>
        </p:txBody>
      </p:sp>
      <p:pic>
        <p:nvPicPr>
          <p:cNvPr id="7" name="Picture 6"/>
          <p:cNvPicPr>
            <a:picLocks noChangeAspect="1"/>
          </p:cNvPicPr>
          <p:nvPr/>
        </p:nvPicPr>
        <p:blipFill rotWithShape="1">
          <a:blip r:embed="rId2" cstate="print"/>
          <a:srcRect l="12201" r="11413"/>
          <a:stretch/>
        </p:blipFill>
        <p:spPr>
          <a:xfrm>
            <a:off x="442798" y="1262216"/>
            <a:ext cx="8258404" cy="5103138"/>
          </a:xfrm>
          <a:prstGeom prst="rect">
            <a:avLst/>
          </a:prstGeom>
        </p:spPr>
      </p:pic>
    </p:spTree>
    <p:extLst>
      <p:ext uri="{BB962C8B-B14F-4D97-AF65-F5344CB8AC3E}">
        <p14:creationId xmlns="" xmlns:p14="http://schemas.microsoft.com/office/powerpoint/2010/main" val="887102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NHI Implementation</a:t>
            </a:r>
            <a:endParaRPr lang="en-GB"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513454113"/>
              </p:ext>
            </p:extLst>
          </p:nvPr>
        </p:nvGraphicFramePr>
        <p:xfrm>
          <a:off x="179512" y="1340768"/>
          <a:ext cx="8712968"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274516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srcRect r="52930" b="51473"/>
          <a:stretch/>
        </p:blipFill>
        <p:spPr>
          <a:xfrm>
            <a:off x="107504" y="37480"/>
            <a:ext cx="3941973" cy="3110358"/>
          </a:xfrm>
          <a:prstGeom prst="rect">
            <a:avLst/>
          </a:prstGeom>
          <a:ln w="38100">
            <a:solidFill>
              <a:schemeClr val="tx1"/>
            </a:solidFill>
          </a:ln>
        </p:spPr>
      </p:pic>
      <p:pic>
        <p:nvPicPr>
          <p:cNvPr id="5" name="Picture 4"/>
          <p:cNvPicPr>
            <a:picLocks noChangeAspect="1"/>
          </p:cNvPicPr>
          <p:nvPr/>
        </p:nvPicPr>
        <p:blipFill rotWithShape="1">
          <a:blip r:embed="rId2" cstate="print"/>
          <a:srcRect l="48030" b="51833"/>
          <a:stretch/>
        </p:blipFill>
        <p:spPr>
          <a:xfrm>
            <a:off x="4619373" y="61039"/>
            <a:ext cx="4352276" cy="3087308"/>
          </a:xfrm>
          <a:prstGeom prst="rect">
            <a:avLst/>
          </a:prstGeom>
          <a:ln w="38100">
            <a:solidFill>
              <a:schemeClr val="tx1"/>
            </a:solidFill>
          </a:ln>
        </p:spPr>
      </p:pic>
      <p:pic>
        <p:nvPicPr>
          <p:cNvPr id="6" name="Picture 5"/>
          <p:cNvPicPr>
            <a:picLocks noChangeAspect="1"/>
          </p:cNvPicPr>
          <p:nvPr/>
        </p:nvPicPr>
        <p:blipFill rotWithShape="1">
          <a:blip r:embed="rId2" cstate="print"/>
          <a:srcRect l="47758" t="48361"/>
          <a:stretch/>
        </p:blipFill>
        <p:spPr>
          <a:xfrm>
            <a:off x="4638653" y="3435114"/>
            <a:ext cx="4375121" cy="3309847"/>
          </a:xfrm>
          <a:prstGeom prst="rect">
            <a:avLst/>
          </a:prstGeom>
          <a:ln w="38100">
            <a:solidFill>
              <a:schemeClr val="tx1"/>
            </a:solidFill>
          </a:ln>
        </p:spPr>
      </p:pic>
      <p:pic>
        <p:nvPicPr>
          <p:cNvPr id="8" name="Picture 7"/>
          <p:cNvPicPr>
            <a:picLocks noChangeAspect="1"/>
          </p:cNvPicPr>
          <p:nvPr/>
        </p:nvPicPr>
        <p:blipFill rotWithShape="1">
          <a:blip r:embed="rId2" cstate="print"/>
          <a:srcRect t="48361" r="53237"/>
          <a:stretch/>
        </p:blipFill>
        <p:spPr>
          <a:xfrm>
            <a:off x="132623" y="3474968"/>
            <a:ext cx="3916289" cy="3309847"/>
          </a:xfrm>
          <a:prstGeom prst="rect">
            <a:avLst/>
          </a:prstGeom>
          <a:ln w="38100">
            <a:solidFill>
              <a:schemeClr val="tx1"/>
            </a:solidFill>
          </a:ln>
        </p:spPr>
      </p:pic>
    </p:spTree>
    <p:extLst>
      <p:ext uri="{BB962C8B-B14F-4D97-AF65-F5344CB8AC3E}">
        <p14:creationId xmlns="" xmlns:p14="http://schemas.microsoft.com/office/powerpoint/2010/main" val="1794735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Transitional and Phased Implementation Structures</a:t>
            </a:r>
            <a:endParaRPr lang="en-GB" dirty="0"/>
          </a:p>
        </p:txBody>
      </p:sp>
      <p:sp>
        <p:nvSpPr>
          <p:cNvPr id="4" name="Content Placeholder 3"/>
          <p:cNvSpPr>
            <a:spLocks noGrp="1"/>
          </p:cNvSpPr>
          <p:nvPr>
            <p:ph idx="1"/>
          </p:nvPr>
        </p:nvSpPr>
        <p:spPr/>
        <p:txBody>
          <a:bodyPr/>
          <a:lstStyle/>
          <a:p>
            <a:r>
              <a:rPr lang="en-GB" dirty="0" smtClean="0"/>
              <a:t>The implementation structures are established in terms of section 91 (1) of the National Health Act.</a:t>
            </a:r>
            <a:endParaRPr lang="en-GB" dirty="0"/>
          </a:p>
        </p:txBody>
      </p:sp>
      <p:sp>
        <p:nvSpPr>
          <p:cNvPr id="3" name="Slide Number Placeholder 2"/>
          <p:cNvSpPr>
            <a:spLocks noGrp="1"/>
          </p:cNvSpPr>
          <p:nvPr>
            <p:ph type="sldNum" sz="quarter" idx="12"/>
          </p:nvPr>
        </p:nvSpPr>
        <p:spPr/>
        <p:txBody>
          <a:bodyPr/>
          <a:lstStyle/>
          <a:p>
            <a:fld id="{DD72843F-222C-45F8-AD40-150714F18DAC}" type="slidenum">
              <a:rPr lang="en-US" smtClean="0"/>
              <a:pPr/>
              <a:t>4</a:t>
            </a:fld>
            <a:endParaRPr lang="en-US"/>
          </a:p>
        </p:txBody>
      </p:sp>
    </p:spTree>
    <p:extLst>
      <p:ext uri="{BB962C8B-B14F-4D97-AF65-F5344CB8AC3E}">
        <p14:creationId xmlns="" xmlns:p14="http://schemas.microsoft.com/office/powerpoint/2010/main" val="747819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Setup for each structure</a:t>
            </a:r>
            <a:endParaRPr lang="en-US" dirty="0"/>
          </a:p>
        </p:txBody>
      </p:sp>
      <p:sp>
        <p:nvSpPr>
          <p:cNvPr id="4" name="Content Placeholder 3"/>
          <p:cNvSpPr>
            <a:spLocks noGrp="1"/>
          </p:cNvSpPr>
          <p:nvPr>
            <p:ph idx="1"/>
          </p:nvPr>
        </p:nvSpPr>
        <p:spPr/>
        <p:txBody>
          <a:bodyPr/>
          <a:lstStyle/>
          <a:p>
            <a:r>
              <a:rPr lang="en-US" dirty="0" smtClean="0"/>
              <a:t>Terms of Reference  (TORs)</a:t>
            </a:r>
          </a:p>
          <a:p>
            <a:r>
              <a:rPr lang="en-US" dirty="0" smtClean="0"/>
              <a:t>Composition </a:t>
            </a:r>
          </a:p>
          <a:p>
            <a:r>
              <a:rPr lang="en-US" dirty="0" smtClean="0"/>
              <a:t>Chairs/Leaders and Secretariats</a:t>
            </a:r>
          </a:p>
          <a:p>
            <a:r>
              <a:rPr lang="en-US" dirty="0" smtClean="0"/>
              <a:t>Adverts</a:t>
            </a:r>
          </a:p>
          <a:p>
            <a:r>
              <a:rPr lang="en-US" dirty="0" smtClean="0"/>
              <a:t>Dates of Appointment</a:t>
            </a:r>
          </a:p>
        </p:txBody>
      </p:sp>
      <p:sp>
        <p:nvSpPr>
          <p:cNvPr id="3" name="Slide Number Placeholder 2"/>
          <p:cNvSpPr>
            <a:spLocks noGrp="1"/>
          </p:cNvSpPr>
          <p:nvPr>
            <p:ph type="sldNum" sz="quarter" idx="12"/>
          </p:nvPr>
        </p:nvSpPr>
        <p:spPr/>
        <p:txBody>
          <a:bodyPr/>
          <a:lstStyle/>
          <a:p>
            <a:fld id="{DD72843F-222C-45F8-AD40-150714F18DAC}" type="slidenum">
              <a:rPr lang="en-US" smtClean="0"/>
              <a:pPr/>
              <a:t>5</a:t>
            </a:fld>
            <a:endParaRPr lang="en-US"/>
          </a:p>
        </p:txBody>
      </p:sp>
    </p:spTree>
    <p:extLst>
      <p:ext uri="{BB962C8B-B14F-4D97-AF65-F5344CB8AC3E}">
        <p14:creationId xmlns="" xmlns:p14="http://schemas.microsoft.com/office/powerpoint/2010/main" val="3016453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Tertiary Health Services Technical Implementation Committee</a:t>
            </a:r>
            <a:endParaRPr lang="en-US" dirty="0"/>
          </a:p>
        </p:txBody>
      </p:sp>
      <p:sp>
        <p:nvSpPr>
          <p:cNvPr id="4" name="Slide Number Placeholder 3"/>
          <p:cNvSpPr>
            <a:spLocks noGrp="1"/>
          </p:cNvSpPr>
          <p:nvPr>
            <p:ph type="sldNum" sz="quarter" idx="12"/>
          </p:nvPr>
        </p:nvSpPr>
        <p:spPr/>
        <p:txBody>
          <a:bodyPr/>
          <a:lstStyle/>
          <a:p>
            <a:fld id="{DD72843F-222C-45F8-AD40-150714F18DAC}" type="slidenum">
              <a:rPr lang="en-US" smtClean="0"/>
              <a:pPr/>
              <a:t>6</a:t>
            </a:fld>
            <a:endParaRPr lang="en-US"/>
          </a:p>
        </p:txBody>
      </p:sp>
      <p:sp>
        <p:nvSpPr>
          <p:cNvPr id="10" name="TextBox 9"/>
          <p:cNvSpPr txBox="1"/>
          <p:nvPr/>
        </p:nvSpPr>
        <p:spPr>
          <a:xfrm>
            <a:off x="53752" y="1371243"/>
            <a:ext cx="9036496" cy="4801314"/>
          </a:xfrm>
          <a:prstGeom prst="rect">
            <a:avLst/>
          </a:prstGeom>
          <a:noFill/>
        </p:spPr>
        <p:txBody>
          <a:bodyPr wrap="square" rtlCol="0">
            <a:spAutoFit/>
          </a:bodyPr>
          <a:lstStyle/>
          <a:p>
            <a:pPr marL="342900" indent="-342900">
              <a:buFont typeface="+mj-lt"/>
              <a:buAutoNum type="alphaUcPeriod"/>
            </a:pPr>
            <a:r>
              <a:rPr lang="en-US" dirty="0" smtClean="0"/>
              <a:t>Prepare </a:t>
            </a:r>
            <a:r>
              <a:rPr lang="en-US" dirty="0"/>
              <a:t>and maintain a national tertiary services plan in coherence with the entire health </a:t>
            </a:r>
            <a:r>
              <a:rPr lang="en-US" dirty="0" smtClean="0"/>
              <a:t>system</a:t>
            </a:r>
          </a:p>
          <a:p>
            <a:pPr marL="342900" indent="-342900">
              <a:buFont typeface="+mj-lt"/>
              <a:buAutoNum type="alphaUcPeriod"/>
            </a:pPr>
            <a:r>
              <a:rPr lang="en-US" dirty="0" smtClean="0"/>
              <a:t>Develop the tools required for reporting on tertiary service provision, resources and outcomes. </a:t>
            </a:r>
          </a:p>
          <a:p>
            <a:pPr marL="342900" lvl="0" indent="-342900">
              <a:buFont typeface="+mj-lt"/>
              <a:buAutoNum type="alphaUcPeriod" startAt="3"/>
            </a:pPr>
            <a:r>
              <a:rPr lang="en-US" dirty="0"/>
              <a:t>Monitor the commissioning of tertiary services as the planned expansion is rolled out to new sites and any planned consolidation of services. </a:t>
            </a:r>
          </a:p>
          <a:p>
            <a:pPr marL="342900" lvl="0" indent="-342900">
              <a:buFont typeface="+mj-lt"/>
              <a:buAutoNum type="alphaUcPeriod" startAt="3"/>
            </a:pPr>
            <a:r>
              <a:rPr lang="en-US" dirty="0"/>
              <a:t>Evaluate and report on the outcomes of monitoring and evaluation, as well as relevant research to the NHC.</a:t>
            </a:r>
          </a:p>
          <a:p>
            <a:pPr marL="342900" lvl="0" indent="-342900">
              <a:buFont typeface="+mj-lt"/>
              <a:buAutoNum type="alphaUcPeriod" startAt="3"/>
            </a:pPr>
            <a:r>
              <a:rPr lang="en-US" dirty="0"/>
              <a:t>Facilitate peer reviewed clinical governance audits. </a:t>
            </a:r>
          </a:p>
          <a:p>
            <a:pPr marL="342900" lvl="0" indent="-342900">
              <a:buFont typeface="+mj-lt"/>
              <a:buAutoNum type="alphaUcPeriod" startAt="3"/>
            </a:pPr>
            <a:r>
              <a:rPr lang="en-US" dirty="0"/>
              <a:t>Recommend to the NHC, via the NHC Technical Advisory Committee, actions to be taken to address the evaluation and audit findings.</a:t>
            </a:r>
          </a:p>
          <a:p>
            <a:pPr marL="342900" lvl="0" indent="-342900">
              <a:buFont typeface="+mj-lt"/>
              <a:buAutoNum type="alphaUcPeriod" startAt="3"/>
            </a:pPr>
            <a:r>
              <a:rPr lang="en-US" dirty="0"/>
              <a:t>Consult with clinicians, academics and professional groups (councils and associations) to recommend the need to draft, and /or set in place, comprehensive set of clinical guidelines and rationing criteria for all tertiary disciplines and for tertiary care in general. </a:t>
            </a:r>
          </a:p>
          <a:p>
            <a:pPr marL="342900" lvl="0" indent="-342900">
              <a:buFont typeface="+mj-lt"/>
              <a:buAutoNum type="alphaUcPeriod" startAt="3"/>
            </a:pPr>
            <a:r>
              <a:rPr lang="en-US" dirty="0"/>
              <a:t>Consult with private sector specialist health service providers, Higher Education Institutions (HEIs) and other higher education forums, international donors, and any other interested parties regarding the roles and responsibilities of tertiary health services in a NHI system.</a:t>
            </a:r>
          </a:p>
        </p:txBody>
      </p:sp>
    </p:spTree>
    <p:extLst>
      <p:ext uri="{BB962C8B-B14F-4D97-AF65-F5344CB8AC3E}">
        <p14:creationId xmlns="" xmlns:p14="http://schemas.microsoft.com/office/powerpoint/2010/main" val="444958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Tertiary Health Services Technical Implementation Committee</a:t>
            </a:r>
          </a:p>
        </p:txBody>
      </p:sp>
      <p:sp>
        <p:nvSpPr>
          <p:cNvPr id="4" name="Slide Number Placeholder 3"/>
          <p:cNvSpPr>
            <a:spLocks noGrp="1"/>
          </p:cNvSpPr>
          <p:nvPr>
            <p:ph type="sldNum" sz="quarter" idx="12"/>
          </p:nvPr>
        </p:nvSpPr>
        <p:spPr/>
        <p:txBody>
          <a:bodyPr/>
          <a:lstStyle/>
          <a:p>
            <a:fld id="{DD72843F-222C-45F8-AD40-150714F18DAC}" type="slidenum">
              <a:rPr lang="en-US" smtClean="0"/>
              <a:pPr/>
              <a:t>7</a:t>
            </a:fld>
            <a:endParaRPr lang="en-US"/>
          </a:p>
        </p:txBody>
      </p:sp>
      <p:sp>
        <p:nvSpPr>
          <p:cNvPr id="10" name="TextBox 9"/>
          <p:cNvSpPr txBox="1"/>
          <p:nvPr/>
        </p:nvSpPr>
        <p:spPr>
          <a:xfrm>
            <a:off x="228600" y="1412776"/>
            <a:ext cx="8686800" cy="3970318"/>
          </a:xfrm>
          <a:prstGeom prst="rect">
            <a:avLst/>
          </a:prstGeom>
          <a:noFill/>
        </p:spPr>
        <p:txBody>
          <a:bodyPr wrap="square" rtlCol="0">
            <a:spAutoFit/>
          </a:bodyPr>
          <a:lstStyle/>
          <a:p>
            <a:pPr marL="342900" lvl="0" indent="-342900">
              <a:buFont typeface="+mj-lt"/>
              <a:buAutoNum type="alphaUcPeriod" startAt="9"/>
            </a:pPr>
            <a:r>
              <a:rPr lang="en-US" dirty="0" smtClean="0"/>
              <a:t>Develop </a:t>
            </a:r>
            <a:r>
              <a:rPr lang="en-US" dirty="0"/>
              <a:t>the terms of reference and commission applicable research related to tertiary services and knowledge translation. </a:t>
            </a:r>
          </a:p>
          <a:p>
            <a:pPr marL="342900" lvl="0" indent="-342900">
              <a:buFont typeface="+mj-lt"/>
              <a:buAutoNum type="alphaUcPeriod" startAt="9"/>
            </a:pPr>
            <a:r>
              <a:rPr lang="en-US" dirty="0" smtClean="0"/>
              <a:t>Develop </a:t>
            </a:r>
            <a:r>
              <a:rPr lang="en-US" dirty="0"/>
              <a:t>a costing and funding model for financing tertiary services and for equitable allocation of the budgeted funds. </a:t>
            </a:r>
          </a:p>
          <a:p>
            <a:pPr marL="342900" lvl="0" indent="-342900">
              <a:buFont typeface="+mj-lt"/>
              <a:buAutoNum type="alphaUcPeriod" startAt="9"/>
            </a:pPr>
            <a:r>
              <a:rPr lang="en-US" dirty="0" smtClean="0"/>
              <a:t>Draft </a:t>
            </a:r>
            <a:r>
              <a:rPr lang="en-US" dirty="0"/>
              <a:t>clear guidelines for an accreditation process for the rendering of tertiary services. </a:t>
            </a:r>
          </a:p>
          <a:p>
            <a:pPr marL="342900" lvl="0" indent="-342900">
              <a:buFont typeface="+mj-lt"/>
              <a:buAutoNum type="alphaUcPeriod" startAt="9"/>
            </a:pPr>
            <a:r>
              <a:rPr lang="en-US" dirty="0" smtClean="0"/>
              <a:t>Make </a:t>
            </a:r>
            <a:r>
              <a:rPr lang="en-US" dirty="0"/>
              <a:t>recommendations to the </a:t>
            </a:r>
            <a:r>
              <a:rPr lang="en-US" dirty="0" smtClean="0"/>
              <a:t>NHC regarding </a:t>
            </a:r>
            <a:r>
              <a:rPr lang="en-US" dirty="0"/>
              <a:t>the health institutions to be accredited to deliver specific tertiary services (whether funded through a central grant allocation or otherwise</a:t>
            </a:r>
            <a:r>
              <a:rPr lang="en-US" dirty="0" smtClean="0"/>
              <a:t>).</a:t>
            </a:r>
          </a:p>
          <a:p>
            <a:pPr marL="342900" indent="-342900">
              <a:buFont typeface="+mj-lt"/>
              <a:buAutoNum type="alphaUcPeriod" startAt="9"/>
            </a:pPr>
            <a:r>
              <a:rPr lang="en-GB" dirty="0"/>
              <a:t>Facilitate guidance and support for provinces in the governance of tertiary services delivered in their health institutions. </a:t>
            </a:r>
            <a:endParaRPr lang="en-GB" dirty="0" smtClean="0"/>
          </a:p>
          <a:p>
            <a:pPr marL="342900" lvl="0" indent="-342900">
              <a:buFont typeface="+mj-lt"/>
              <a:buAutoNum type="alphaUcPeriod" startAt="9"/>
            </a:pPr>
            <a:r>
              <a:rPr lang="en-US" dirty="0"/>
              <a:t>Develop and present to the NHC explicit definitions, norms and standards to be used for tertiary </a:t>
            </a:r>
            <a:r>
              <a:rPr lang="en-US" dirty="0" smtClean="0"/>
              <a:t>services</a:t>
            </a:r>
            <a:endParaRPr lang="en-US" dirty="0"/>
          </a:p>
          <a:p>
            <a:pPr marL="342900" lvl="0" indent="-342900">
              <a:buFont typeface="+mj-lt"/>
              <a:buAutoNum type="alphaUcPeriod" startAt="9"/>
            </a:pPr>
            <a:endParaRPr lang="en-US" dirty="0" smtClean="0"/>
          </a:p>
          <a:p>
            <a:pPr marL="342900" lvl="0" indent="-342900">
              <a:buFont typeface="+mj-lt"/>
              <a:buAutoNum type="alphaUcPeriod" startAt="9"/>
            </a:pPr>
            <a:endParaRPr lang="en-US" dirty="0" smtClean="0"/>
          </a:p>
        </p:txBody>
      </p:sp>
    </p:spTree>
    <p:extLst>
      <p:ext uri="{BB962C8B-B14F-4D97-AF65-F5344CB8AC3E}">
        <p14:creationId xmlns="" xmlns:p14="http://schemas.microsoft.com/office/powerpoint/2010/main" val="3088422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ct val="0"/>
              </a:spcAft>
            </a:pPr>
            <a:r>
              <a:rPr lang="en-US" altLang="en-US" sz="3200" dirty="0" smtClean="0">
                <a:cs typeface="Calibri"/>
                <a:sym typeface="+mn-lt"/>
              </a:rPr>
              <a:t>National Governing Body on Training and Development </a:t>
            </a:r>
            <a:endParaRPr lang="en-US" sz="3200" dirty="0">
              <a:cs typeface="Calibri"/>
              <a:sym typeface="+mn-lt"/>
            </a:endParaRPr>
          </a:p>
        </p:txBody>
      </p:sp>
      <p:sp>
        <p:nvSpPr>
          <p:cNvPr id="4" name="Slide Number Placeholder 3"/>
          <p:cNvSpPr>
            <a:spLocks noGrp="1"/>
          </p:cNvSpPr>
          <p:nvPr>
            <p:ph type="sldNum" sz="quarter" idx="12"/>
          </p:nvPr>
        </p:nvSpPr>
        <p:spPr/>
        <p:txBody>
          <a:bodyPr/>
          <a:lstStyle/>
          <a:p>
            <a:fld id="{DD72843F-222C-45F8-AD40-150714F18DAC}" type="slidenum">
              <a:rPr lang="en-US" smtClean="0"/>
              <a:pPr/>
              <a:t>8</a:t>
            </a:fld>
            <a:endParaRPr lang="en-US"/>
          </a:p>
        </p:txBody>
      </p:sp>
      <p:sp>
        <p:nvSpPr>
          <p:cNvPr id="6" name="TextBox 5"/>
          <p:cNvSpPr txBox="1"/>
          <p:nvPr/>
        </p:nvSpPr>
        <p:spPr>
          <a:xfrm>
            <a:off x="13766" y="1268760"/>
            <a:ext cx="8950721" cy="5078313"/>
          </a:xfrm>
          <a:prstGeom prst="rect">
            <a:avLst/>
          </a:prstGeom>
          <a:noFill/>
        </p:spPr>
        <p:txBody>
          <a:bodyPr wrap="square" rtlCol="0">
            <a:spAutoFit/>
          </a:bodyPr>
          <a:lstStyle/>
          <a:p>
            <a:pPr marL="342900" lvl="0" indent="-342900">
              <a:buFont typeface="+mj-lt"/>
              <a:buAutoNum type="alphaUcPeriod"/>
            </a:pPr>
            <a:r>
              <a:rPr lang="en-US" dirty="0" smtClean="0"/>
              <a:t>Develop </a:t>
            </a:r>
            <a:r>
              <a:rPr lang="en-US" dirty="0"/>
              <a:t>and present to the NHC </a:t>
            </a:r>
            <a:r>
              <a:rPr lang="en-US" dirty="0" smtClean="0"/>
              <a:t>explicit </a:t>
            </a:r>
            <a:r>
              <a:rPr lang="en-US" dirty="0"/>
              <a:t>definitions, norms and standards to be used for health science student </a:t>
            </a:r>
            <a:r>
              <a:rPr lang="en-US" dirty="0" smtClean="0"/>
              <a:t>training</a:t>
            </a:r>
          </a:p>
          <a:p>
            <a:pPr marL="342900" lvl="0" indent="-342900">
              <a:buFont typeface="+mj-lt"/>
              <a:buAutoNum type="alphaUcPeriod" startAt="2"/>
            </a:pPr>
            <a:r>
              <a:rPr lang="en-US" dirty="0"/>
              <a:t>Develop, co-ordinate and align strategic initiatives, planning imperatives, policy developments, and financing of health sciences education and training. </a:t>
            </a:r>
          </a:p>
          <a:p>
            <a:pPr marL="342900" lvl="0" indent="-342900">
              <a:buFont typeface="+mj-lt"/>
              <a:buAutoNum type="alphaUcPeriod" startAt="2"/>
            </a:pPr>
            <a:r>
              <a:rPr lang="en-US" dirty="0"/>
              <a:t>Identify strategic planning imperatives in health science education that will support a human resource for health plan.</a:t>
            </a:r>
          </a:p>
          <a:p>
            <a:pPr marL="342900" lvl="0" indent="-342900">
              <a:buFont typeface="+mj-lt"/>
              <a:buAutoNum type="alphaUcPeriod" startAt="2"/>
            </a:pPr>
            <a:r>
              <a:rPr lang="en-US" dirty="0"/>
              <a:t>Develop the terms of reference and commission applicable health science training research and knowledge translation. </a:t>
            </a:r>
          </a:p>
          <a:p>
            <a:pPr marL="342900" lvl="0" indent="-342900">
              <a:buFont typeface="+mj-lt"/>
              <a:buAutoNum type="alphaUcPeriod" startAt="2"/>
            </a:pPr>
            <a:r>
              <a:rPr lang="en-US" dirty="0"/>
              <a:t>Maintain and periodically review a costing and funding model for financing health sciences student education and for equitable allocation of the budgeted funds. </a:t>
            </a:r>
          </a:p>
          <a:p>
            <a:pPr marL="342900" lvl="0" indent="-342900">
              <a:buFont typeface="+mj-lt"/>
              <a:buAutoNum type="alphaUcPeriod" startAt="2"/>
            </a:pPr>
            <a:r>
              <a:rPr lang="en-US" dirty="0"/>
              <a:t>Draft clear guidelines for an accreditation process. </a:t>
            </a:r>
          </a:p>
          <a:p>
            <a:pPr marL="342900" lvl="0" indent="-342900">
              <a:buFont typeface="+mj-lt"/>
              <a:buAutoNum type="alphaUcPeriod" startAt="2"/>
            </a:pPr>
            <a:r>
              <a:rPr lang="en-US" dirty="0"/>
              <a:t>Manage the relationship between the Department of Health, the Department of Higher Education and Training and other relevant stakeholders involved in health sciences student education and training. </a:t>
            </a:r>
          </a:p>
          <a:p>
            <a:pPr marL="342900" lvl="0" indent="-342900">
              <a:buFont typeface="+mj-lt"/>
              <a:buAutoNum type="alphaUcPeriod" startAt="2"/>
            </a:pPr>
            <a:r>
              <a:rPr lang="en-US" dirty="0"/>
              <a:t>Engage with the higher education institutions generally and with the Deans responsible for faculties that train health professionals specifically, as well as provincial health departments, the professional bodies and other relevant stakeholders as required to promote the policy for health sciences student education and training. </a:t>
            </a:r>
          </a:p>
        </p:txBody>
      </p:sp>
    </p:spTree>
    <p:extLst>
      <p:ext uri="{BB962C8B-B14F-4D97-AF65-F5344CB8AC3E}">
        <p14:creationId xmlns="" xmlns:p14="http://schemas.microsoft.com/office/powerpoint/2010/main" val="867606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ct val="0"/>
              </a:spcAft>
            </a:pPr>
            <a:r>
              <a:rPr lang="en-US" altLang="en-US" sz="3200" dirty="0">
                <a:cs typeface="Calibri"/>
                <a:sym typeface="+mn-lt"/>
              </a:rPr>
              <a:t>National Governing Body on Training and Development </a:t>
            </a:r>
            <a:endParaRPr lang="en-US" sz="3200" dirty="0">
              <a:cs typeface="Calibri"/>
              <a:sym typeface="+mn-lt"/>
            </a:endParaRPr>
          </a:p>
        </p:txBody>
      </p:sp>
      <p:sp>
        <p:nvSpPr>
          <p:cNvPr id="4" name="Slide Number Placeholder 3"/>
          <p:cNvSpPr>
            <a:spLocks noGrp="1"/>
          </p:cNvSpPr>
          <p:nvPr>
            <p:ph type="sldNum" sz="quarter" idx="12"/>
          </p:nvPr>
        </p:nvSpPr>
        <p:spPr/>
        <p:txBody>
          <a:bodyPr/>
          <a:lstStyle/>
          <a:p>
            <a:fld id="{DD72843F-222C-45F8-AD40-150714F18DAC}" type="slidenum">
              <a:rPr lang="en-US" smtClean="0"/>
              <a:pPr/>
              <a:t>9</a:t>
            </a:fld>
            <a:endParaRPr lang="en-US"/>
          </a:p>
        </p:txBody>
      </p:sp>
      <p:sp>
        <p:nvSpPr>
          <p:cNvPr id="6" name="TextBox 5"/>
          <p:cNvSpPr txBox="1"/>
          <p:nvPr/>
        </p:nvSpPr>
        <p:spPr>
          <a:xfrm>
            <a:off x="0" y="1198850"/>
            <a:ext cx="9144000" cy="5632311"/>
          </a:xfrm>
          <a:prstGeom prst="rect">
            <a:avLst/>
          </a:prstGeom>
          <a:noFill/>
        </p:spPr>
        <p:txBody>
          <a:bodyPr wrap="square" rtlCol="0">
            <a:spAutoFit/>
          </a:bodyPr>
          <a:lstStyle/>
          <a:p>
            <a:pPr marL="342900" lvl="0" indent="-342900">
              <a:buFont typeface="+mj-lt"/>
              <a:buAutoNum type="alphaUcPeriod" startAt="9"/>
            </a:pPr>
            <a:r>
              <a:rPr lang="en-US" sz="1750" dirty="0" smtClean="0"/>
              <a:t>Determine </a:t>
            </a:r>
            <a:r>
              <a:rPr lang="en-US" sz="1750" dirty="0"/>
              <a:t>a shared vision for health sciences student education and training to produce human resources for health (HRH) for the country per the national plan and prepare and maintain a national plan for health sciences student education and training to produce human resources for health (HRH) for the country per the national HRH strategy </a:t>
            </a:r>
            <a:endParaRPr lang="en-US" sz="1750" dirty="0" smtClean="0"/>
          </a:p>
          <a:p>
            <a:pPr marL="342900" lvl="0" indent="-342900">
              <a:buFont typeface="+mj-lt"/>
              <a:buAutoNum type="alphaUcPeriod" startAt="10"/>
            </a:pPr>
            <a:r>
              <a:rPr lang="en-US" sz="1750" dirty="0"/>
              <a:t>Provide a national framework (and template agreement) that will govern the relationship between higher education and health at national, provincial and local levels and fulfill the national governance function in relation to these. </a:t>
            </a:r>
          </a:p>
          <a:p>
            <a:pPr marL="342900" lvl="0" indent="-342900">
              <a:buFont typeface="+mj-lt"/>
              <a:buAutoNum type="alphaUcPeriod" startAt="10"/>
            </a:pPr>
            <a:r>
              <a:rPr lang="en-US" sz="1750" dirty="0"/>
              <a:t>Engage with the health professional councils (HPCSA, SANC, SAPC) and other relative bodies regarding accreditation and registration of health professionals. </a:t>
            </a:r>
          </a:p>
          <a:p>
            <a:pPr marL="342900" lvl="0" indent="-342900">
              <a:buFont typeface="+mj-lt"/>
              <a:buAutoNum type="alphaUcPeriod" startAt="10"/>
            </a:pPr>
            <a:r>
              <a:rPr lang="en-US" sz="1750" dirty="0"/>
              <a:t>Investigate the funding implications and make recommendations on the funding for improved and expanded health sciences student education and training. </a:t>
            </a:r>
          </a:p>
          <a:p>
            <a:pPr marL="342900" lvl="0" indent="-342900">
              <a:buFont typeface="+mj-lt"/>
              <a:buAutoNum type="alphaUcPeriod" startAt="10"/>
            </a:pPr>
            <a:r>
              <a:rPr lang="en-US" sz="1750" dirty="0"/>
              <a:t>Conduct the technical work required to prepare and maintain a national health science student training plan.</a:t>
            </a:r>
          </a:p>
          <a:p>
            <a:pPr marL="342900" lvl="0" indent="-342900">
              <a:buFont typeface="+mj-lt"/>
              <a:buAutoNum type="alphaUcPeriod" startAt="10"/>
            </a:pPr>
            <a:r>
              <a:rPr lang="en-US" sz="1750" dirty="0"/>
              <a:t>Conduct technical consultations with professional groups (councils and associations) to develop and /or set in place a comprehensive set of training outcome skills required of all health professionals.</a:t>
            </a:r>
          </a:p>
          <a:p>
            <a:pPr marL="342900" lvl="0" indent="-342900">
              <a:buFont typeface="+mj-lt"/>
              <a:buAutoNum type="alphaUcPeriod" startAt="10"/>
            </a:pPr>
            <a:r>
              <a:rPr lang="en-US" sz="1750" dirty="0"/>
              <a:t>Conduct technical consultations with private sector specialist health service providers, HEIs and other higher education forums, international donors, and any other interested parties regarding the skills mix and clinical competencies required from health science graduates to provide health services in a NHI system</a:t>
            </a:r>
            <a:r>
              <a:rPr lang="en-US" sz="1750" dirty="0" smtClean="0"/>
              <a:t>.</a:t>
            </a:r>
          </a:p>
        </p:txBody>
      </p:sp>
    </p:spTree>
    <p:extLst>
      <p:ext uri="{BB962C8B-B14F-4D97-AF65-F5344CB8AC3E}">
        <p14:creationId xmlns="" xmlns:p14="http://schemas.microsoft.com/office/powerpoint/2010/main" val="1119081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090&quot;/&gt;&lt;CPresentation id=&quot;1&quot;&gt;&lt;m_precDefaultNumber&gt;&lt;m_bNumberIsYear val=&quot;1&quot;/&gt;&lt;m_chMinusSymbol&gt;-&lt;/m_chMinusSymbol&gt;&lt;m_chDecimalSymbol17909&gt;.&lt;/m_chDecimalSymbol17909&gt;&lt;m_nGroupingDigits17909 val=&quot;3&quot;/&gt;&lt;m_chGroupingSymbol17909&gt; &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 &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heme/theme1.xml><?xml version="1.0" encoding="utf-8"?>
<a:theme xmlns:a="http://schemas.openxmlformats.org/drawingml/2006/main" name="CHAI NDOH template">
  <a:themeElements>
    <a:clrScheme name="National Department of Health">
      <a:dk1>
        <a:srgbClr val="000000"/>
      </a:dk1>
      <a:lt1>
        <a:sysClr val="window" lastClr="FFFFFF"/>
      </a:lt1>
      <a:dk2>
        <a:srgbClr val="005A2E"/>
      </a:dk2>
      <a:lt2>
        <a:srgbClr val="C9AA6A"/>
      </a:lt2>
      <a:accent1>
        <a:srgbClr val="005A2E"/>
      </a:accent1>
      <a:accent2>
        <a:srgbClr val="6A2922"/>
      </a:accent2>
      <a:accent3>
        <a:srgbClr val="995A26"/>
      </a:accent3>
      <a:accent4>
        <a:srgbClr val="DBBE69"/>
      </a:accent4>
      <a:accent5>
        <a:srgbClr val="F07E2D"/>
      </a:accent5>
      <a:accent6>
        <a:srgbClr val="F7A52B"/>
      </a:accent6>
      <a:hlink>
        <a:srgbClr val="6A2922"/>
      </a:hlink>
      <a:folHlink>
        <a:srgbClr val="E5322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NHI Implementation Structures_05042017</Template>
  <TotalTime>1320</TotalTime>
  <Words>1420</Words>
  <Application>Microsoft Office PowerPoint</Application>
  <PresentationFormat>On-screen Show (4:3)</PresentationFormat>
  <Paragraphs>103</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CHAI NDOH template</vt:lpstr>
      <vt:lpstr>think-cell Slide</vt:lpstr>
      <vt:lpstr>National Health Insurance </vt:lpstr>
      <vt:lpstr>NHI Implementation</vt:lpstr>
      <vt:lpstr>Slide 3</vt:lpstr>
      <vt:lpstr>Transitional and Phased Implementation Structures</vt:lpstr>
      <vt:lpstr>Setup for each structure</vt:lpstr>
      <vt:lpstr>National Tertiary Health Services Technical Implementation Committee</vt:lpstr>
      <vt:lpstr>National Tertiary Health Services Technical Implementation Committee</vt:lpstr>
      <vt:lpstr>National Governing Body on Training and Development </vt:lpstr>
      <vt:lpstr>National Governing Body on Training and Development </vt:lpstr>
      <vt:lpstr>National Governing Body on Training and Development </vt:lpstr>
      <vt:lpstr>Ministerial Advisory Committee on Health Care Benefits for NHI</vt:lpstr>
      <vt:lpstr>Ministerial Advisory Committee on Health Technology Assessment for NHI</vt:lpstr>
      <vt:lpstr>National Health Pricing Advisory Committee</vt:lpstr>
      <vt:lpstr>National Advisory Committee on Consolidation of Financing Arrangements</vt:lpstr>
      <vt:lpstr>Interim NHI Implementation Structure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Health Insurance</dc:title>
  <dc:creator>Vishal Brijlal</dc:creator>
  <cp:lastModifiedBy>KokJ</cp:lastModifiedBy>
  <cp:revision>23</cp:revision>
  <cp:lastPrinted>2017-05-04T11:23:34Z</cp:lastPrinted>
  <dcterms:created xsi:type="dcterms:W3CDTF">2017-05-05T04:37:09Z</dcterms:created>
  <dcterms:modified xsi:type="dcterms:W3CDTF">2017-07-04T09:54:46Z</dcterms:modified>
</cp:coreProperties>
</file>